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314" r:id="rId4"/>
    <p:sldId id="258" r:id="rId5"/>
    <p:sldId id="261" r:id="rId6"/>
    <p:sldId id="277" r:id="rId7"/>
    <p:sldId id="306" r:id="rId8"/>
    <p:sldId id="260" r:id="rId9"/>
    <p:sldId id="262" r:id="rId10"/>
    <p:sldId id="267" r:id="rId11"/>
    <p:sldId id="268" r:id="rId12"/>
    <p:sldId id="310" r:id="rId13"/>
    <p:sldId id="311" r:id="rId14"/>
    <p:sldId id="312" r:id="rId15"/>
    <p:sldId id="313" r:id="rId16"/>
    <p:sldId id="269" r:id="rId17"/>
    <p:sldId id="270" r:id="rId18"/>
    <p:sldId id="266" r:id="rId19"/>
    <p:sldId id="271" r:id="rId20"/>
    <p:sldId id="272" r:id="rId21"/>
    <p:sldId id="273" r:id="rId22"/>
    <p:sldId id="274" r:id="rId23"/>
    <p:sldId id="275" r:id="rId24"/>
    <p:sldId id="276" r:id="rId25"/>
    <p:sldId id="318" r:id="rId26"/>
    <p:sldId id="317" r:id="rId27"/>
    <p:sldId id="320" r:id="rId28"/>
    <p:sldId id="322" r:id="rId29"/>
    <p:sldId id="324" r:id="rId30"/>
    <p:sldId id="325" r:id="rId31"/>
    <p:sldId id="319" r:id="rId3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68" d="100"/>
          <a:sy n="68" d="100"/>
        </p:scale>
        <p:origin x="1616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Text"/>
          <p:cNvSpPr txBox="1">
            <a:spLocks noGrp="1"/>
          </p:cNvSpPr>
          <p:nvPr>
            <p:ph type="title"/>
          </p:nvPr>
        </p:nvSpPr>
        <p:spPr>
          <a:xfrm>
            <a:off x="1631355" y="1122493"/>
            <a:ext cx="8934863" cy="2387879"/>
          </a:xfrm>
          <a:prstGeom prst="rect">
            <a:avLst/>
          </a:prstGeom>
        </p:spPr>
        <p:txBody>
          <a:bodyPr lIns="22922" tIns="22922" rIns="22922" bIns="22922" anchor="b"/>
          <a:lstStyle>
            <a:lvl1pPr algn="ctr" defTabSz="893472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31355" y="3602456"/>
            <a:ext cx="8934863" cy="1655956"/>
          </a:xfrm>
          <a:prstGeom prst="rect">
            <a:avLst/>
          </a:prstGeom>
        </p:spPr>
        <p:txBody>
          <a:bodyPr lIns="22922" tIns="22922" rIns="22922" bIns="22922"/>
          <a:lstStyle>
            <a:lvl1pPr marL="0" indent="0" algn="ctr" defTabSz="893472">
              <a:spcBef>
                <a:spcPts val="900"/>
              </a:spcBef>
              <a:buSzTx/>
              <a:buFontTx/>
              <a:buNone/>
              <a:defRPr sz="2200"/>
            </a:lvl1pPr>
            <a:lvl2pPr marL="0" indent="0" algn="ctr" defTabSz="893472">
              <a:spcBef>
                <a:spcPts val="900"/>
              </a:spcBef>
              <a:buSzTx/>
              <a:buFontTx/>
              <a:buNone/>
              <a:defRPr sz="2200"/>
            </a:lvl2pPr>
            <a:lvl3pPr marL="0" indent="0" algn="ctr" defTabSz="893472">
              <a:spcBef>
                <a:spcPts val="900"/>
              </a:spcBef>
              <a:buSzTx/>
              <a:buFontTx/>
              <a:buNone/>
              <a:defRPr sz="2200"/>
            </a:lvl3pPr>
            <a:lvl4pPr marL="0" indent="0" algn="ctr" defTabSz="893472">
              <a:spcBef>
                <a:spcPts val="900"/>
              </a:spcBef>
              <a:buSzTx/>
              <a:buFontTx/>
              <a:buNone/>
              <a:defRPr sz="2200"/>
            </a:lvl4pPr>
            <a:lvl5pPr marL="0" indent="0" algn="ctr" defTabSz="893472">
              <a:spcBef>
                <a:spcPts val="900"/>
              </a:spcBef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6176" y="6449615"/>
            <a:ext cx="200156" cy="180115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1081027" y="436642"/>
            <a:ext cx="10035389" cy="1294792"/>
          </a:xfrm>
          <a:prstGeom prst="rect">
            <a:avLst/>
          </a:prstGeom>
        </p:spPr>
        <p:txBody>
          <a:bodyPr lIns="22388" tIns="22388" rIns="22388" bIns="22388"/>
          <a:lstStyle>
            <a:lvl1pPr defTabSz="893472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20" name="Body Level One…"/>
          <p:cNvSpPr txBox="1">
            <a:spLocks noGrp="1"/>
          </p:cNvSpPr>
          <p:nvPr>
            <p:ph type="body" idx="1"/>
          </p:nvPr>
        </p:nvSpPr>
        <p:spPr>
          <a:xfrm>
            <a:off x="1081027" y="1863236"/>
            <a:ext cx="10035389" cy="4250323"/>
          </a:xfrm>
          <a:prstGeom prst="rect">
            <a:avLst/>
          </a:prstGeom>
        </p:spPr>
        <p:txBody>
          <a:bodyPr lIns="22388" tIns="22388" rIns="22388" bIns="22388"/>
          <a:lstStyle>
            <a:lvl1pPr marL="197997" indent="-197997" defTabSz="893472">
              <a:spcBef>
                <a:spcPts val="900"/>
              </a:spcBef>
              <a:defRPr sz="2400"/>
            </a:lvl1pPr>
            <a:lvl2pPr marL="1123422" indent="-232432" defTabSz="893472">
              <a:spcBef>
                <a:spcPts val="900"/>
              </a:spcBef>
              <a:defRPr sz="2400"/>
            </a:lvl2pPr>
            <a:lvl3pPr marL="2063346" indent="-281364" defTabSz="893472">
              <a:spcBef>
                <a:spcPts val="900"/>
              </a:spcBef>
              <a:defRPr sz="2400"/>
            </a:lvl3pPr>
            <a:lvl4pPr marL="2978455" indent="-305483" defTabSz="893472">
              <a:spcBef>
                <a:spcPts val="900"/>
              </a:spcBef>
              <a:defRPr sz="2400"/>
            </a:lvl4pPr>
            <a:lvl5pPr marL="3869447" indent="-305482" defTabSz="893472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30202" y="6376181"/>
            <a:ext cx="186214" cy="181847"/>
          </a:xfrm>
          <a:prstGeom prst="rect">
            <a:avLst/>
          </a:prstGeom>
        </p:spPr>
        <p:txBody>
          <a:bodyPr lIns="22388" tIns="22388" rIns="22388" bIns="22388"/>
          <a:lstStyle>
            <a:lvl1pPr defTabSz="901036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960960" y="391296"/>
            <a:ext cx="10271581" cy="1315378"/>
          </a:xfrm>
          <a:prstGeom prst="rect">
            <a:avLst/>
          </a:prstGeom>
        </p:spPr>
        <p:txBody>
          <a:bodyPr lIns="21606" tIns="21606" rIns="21606" bIns="21606"/>
          <a:lstStyle>
            <a:lvl1pPr defTabSz="900780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idx="1"/>
          </p:nvPr>
        </p:nvSpPr>
        <p:spPr>
          <a:xfrm>
            <a:off x="960960" y="1840572"/>
            <a:ext cx="10271581" cy="4317899"/>
          </a:xfrm>
          <a:prstGeom prst="rect">
            <a:avLst/>
          </a:prstGeom>
        </p:spPr>
        <p:txBody>
          <a:bodyPr lIns="21606" tIns="21606" rIns="21606" bIns="21606"/>
          <a:lstStyle>
            <a:lvl1pPr marL="215522" indent="-215522" defTabSz="900780">
              <a:spcBef>
                <a:spcPts val="900"/>
              </a:spcBef>
              <a:defRPr sz="2600"/>
            </a:lvl1pPr>
            <a:lvl2pPr marL="1195696" indent="-250709" defTabSz="900780">
              <a:spcBef>
                <a:spcPts val="900"/>
              </a:spcBef>
              <a:defRPr sz="2600"/>
            </a:lvl2pPr>
            <a:lvl3pPr marL="2189602" indent="-299628" defTabSz="900780">
              <a:spcBef>
                <a:spcPts val="900"/>
              </a:spcBef>
              <a:defRPr sz="2600"/>
            </a:lvl3pPr>
            <a:lvl4pPr marL="3166982" indent="-332021" defTabSz="900780">
              <a:spcBef>
                <a:spcPts val="900"/>
              </a:spcBef>
              <a:defRPr sz="2600"/>
            </a:lvl4pPr>
            <a:lvl5pPr marL="4111969" indent="-332020" defTabSz="900780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5018" y="6428897"/>
            <a:ext cx="197523" cy="177481"/>
          </a:xfrm>
          <a:prstGeom prst="rect">
            <a:avLst/>
          </a:prstGeom>
        </p:spPr>
        <p:txBody>
          <a:bodyPr lIns="21606" tIns="21606" rIns="21606" bIns="21606"/>
          <a:lstStyle>
            <a:lvl1pPr defTabSz="823554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1981199" y="92075"/>
            <a:ext cx="8229603" cy="1508126"/>
          </a:xfrm>
          <a:prstGeom prst="rect">
            <a:avLst/>
          </a:prstGeom>
        </p:spPr>
        <p:txBody>
          <a:bodyPr lIns="45718" tIns="45718" rIns="45718" bIns="45718"/>
          <a:lstStyle>
            <a:lvl1pPr algn="ctr">
              <a:lnSpc>
                <a:spcPct val="100000"/>
              </a:lnSpc>
              <a:defRPr sz="4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idx="1"/>
          </p:nvPr>
        </p:nvSpPr>
        <p:spPr>
          <a:xfrm>
            <a:off x="1981199" y="1600199"/>
            <a:ext cx="8229603" cy="5257802"/>
          </a:xfrm>
          <a:prstGeom prst="rect">
            <a:avLst/>
          </a:prstGeom>
        </p:spPr>
        <p:txBody>
          <a:bodyPr lIns="45718" tIns="45718" rIns="45718" bIns="45718"/>
          <a:lstStyle>
            <a:lvl1pPr marL="321467" indent="-321467">
              <a:lnSpc>
                <a:spcPct val="100000"/>
              </a:lnSpc>
              <a:spcBef>
                <a:spcPts val="700"/>
              </a:spcBef>
              <a:defRPr sz="3000"/>
            </a:lvl1pPr>
            <a:lvl2pPr marL="763359" indent="-306159">
              <a:lnSpc>
                <a:spcPct val="100000"/>
              </a:lnSpc>
              <a:spcBef>
                <a:spcPts val="700"/>
              </a:spcBef>
              <a:buChar char="–"/>
              <a:defRPr sz="3000"/>
            </a:lvl2pPr>
            <a:lvl3pPr marL="1200150" indent="-285750">
              <a:lnSpc>
                <a:spcPct val="100000"/>
              </a:lnSpc>
              <a:spcBef>
                <a:spcPts val="700"/>
              </a:spcBef>
              <a:defRPr sz="3000"/>
            </a:lvl3pPr>
            <a:lvl4pPr marL="1714500" indent="-342900">
              <a:lnSpc>
                <a:spcPct val="100000"/>
              </a:lnSpc>
              <a:spcBef>
                <a:spcPts val="700"/>
              </a:spcBef>
              <a:buChar char="–"/>
              <a:defRPr sz="3000"/>
            </a:lvl4pPr>
            <a:lvl5pPr marL="2171700" indent="-342900">
              <a:lnSpc>
                <a:spcPct val="100000"/>
              </a:lnSpc>
              <a:spcBef>
                <a:spcPts val="700"/>
              </a:spcBef>
              <a:buChar char="»"/>
              <a:defRPr sz="3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965055" y="6426061"/>
            <a:ext cx="245747" cy="225705"/>
          </a:xfrm>
          <a:prstGeom prst="rect">
            <a:avLst/>
          </a:prstGeom>
        </p:spPr>
        <p:txBody>
          <a:bodyPr lIns="45718" tIns="45718" rIns="45718" bIns="45718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>
            <a:spLocks noGrp="1"/>
          </p:cNvSpPr>
          <p:nvPr>
            <p:ph type="title"/>
          </p:nvPr>
        </p:nvSpPr>
        <p:spPr>
          <a:xfrm>
            <a:off x="961239" y="365167"/>
            <a:ext cx="10275094" cy="1325719"/>
          </a:xfrm>
          <a:prstGeom prst="rect">
            <a:avLst/>
          </a:prstGeom>
        </p:spPr>
        <p:txBody>
          <a:bodyPr lIns="22922" tIns="22922" rIns="22922" bIns="22922"/>
          <a:lstStyle>
            <a:lvl1pPr defTabSz="893472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56" name="Body Level One…"/>
          <p:cNvSpPr txBox="1">
            <a:spLocks noGrp="1"/>
          </p:cNvSpPr>
          <p:nvPr>
            <p:ph type="body" idx="1"/>
          </p:nvPr>
        </p:nvSpPr>
        <p:spPr>
          <a:xfrm>
            <a:off x="961239" y="1825836"/>
            <a:ext cx="10275094" cy="4351845"/>
          </a:xfrm>
          <a:prstGeom prst="rect">
            <a:avLst/>
          </a:prstGeom>
        </p:spPr>
        <p:txBody>
          <a:bodyPr lIns="22922" tIns="22922" rIns="22922" bIns="22922"/>
          <a:lstStyle>
            <a:lvl1pPr marL="214498" indent="-214498" defTabSz="893472">
              <a:spcBef>
                <a:spcPts val="900"/>
              </a:spcBef>
              <a:defRPr sz="2600"/>
            </a:lvl1pPr>
            <a:lvl2pPr marL="1142791" indent="-251801" defTabSz="893472">
              <a:spcBef>
                <a:spcPts val="900"/>
              </a:spcBef>
              <a:defRPr sz="2600"/>
            </a:lvl2pPr>
            <a:lvl3pPr marL="2086793" indent="-304812" defTabSz="893472">
              <a:spcBef>
                <a:spcPts val="900"/>
              </a:spcBef>
              <a:defRPr sz="2600"/>
            </a:lvl3pPr>
            <a:lvl4pPr marL="3003912" indent="-330938" defTabSz="893472">
              <a:spcBef>
                <a:spcPts val="900"/>
              </a:spcBef>
              <a:defRPr sz="2600"/>
            </a:lvl4pPr>
            <a:lvl5pPr marL="3894904" indent="-330939" defTabSz="893472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6176" y="6449615"/>
            <a:ext cx="200156" cy="180115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Text"/>
          <p:cNvSpPr txBox="1">
            <a:spLocks noGrp="1"/>
          </p:cNvSpPr>
          <p:nvPr>
            <p:ph type="title"/>
          </p:nvPr>
        </p:nvSpPr>
        <p:spPr>
          <a:xfrm>
            <a:off x="2152943" y="1076237"/>
            <a:ext cx="7890393" cy="1018041"/>
          </a:xfrm>
          <a:prstGeom prst="rect">
            <a:avLst/>
          </a:prstGeom>
        </p:spPr>
        <p:txBody>
          <a:bodyPr lIns="17602" tIns="17602" rIns="17602" bIns="17602"/>
          <a:lstStyle>
            <a:lvl1pPr defTabSz="893472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6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943" y="2197906"/>
            <a:ext cx="7890393" cy="3341846"/>
          </a:xfrm>
          <a:prstGeom prst="rect">
            <a:avLst/>
          </a:prstGeom>
        </p:spPr>
        <p:txBody>
          <a:bodyPr lIns="17602" tIns="17602" rIns="17602" bIns="17602"/>
          <a:lstStyle>
            <a:lvl1pPr marL="214498" indent="-214498" defTabSz="893472">
              <a:spcBef>
                <a:spcPts val="900"/>
              </a:spcBef>
              <a:defRPr sz="2600"/>
            </a:lvl1pPr>
            <a:lvl2pPr marL="1142793" indent="-251801" defTabSz="893472">
              <a:spcBef>
                <a:spcPts val="900"/>
              </a:spcBef>
              <a:defRPr sz="2600"/>
            </a:lvl2pPr>
            <a:lvl3pPr marL="2086794" indent="-304812" defTabSz="893472">
              <a:spcBef>
                <a:spcPts val="900"/>
              </a:spcBef>
              <a:defRPr sz="2600"/>
            </a:lvl3pPr>
            <a:lvl4pPr marL="3003912" indent="-330938" defTabSz="893472">
              <a:spcBef>
                <a:spcPts val="900"/>
              </a:spcBef>
              <a:defRPr sz="2600"/>
            </a:lvl4pPr>
            <a:lvl5pPr marL="3894904" indent="-330939" defTabSz="893472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53819" y="5732993"/>
            <a:ext cx="189517" cy="169475"/>
          </a:xfrm>
          <a:prstGeom prst="rect">
            <a:avLst/>
          </a:prstGeom>
        </p:spPr>
        <p:txBody>
          <a:bodyPr lIns="17602" tIns="17602" rIns="17602" bIns="1760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 Text"/>
          <p:cNvSpPr txBox="1">
            <a:spLocks noGrp="1"/>
          </p:cNvSpPr>
          <p:nvPr>
            <p:ph type="title"/>
          </p:nvPr>
        </p:nvSpPr>
        <p:spPr>
          <a:xfrm>
            <a:off x="1630845" y="1142716"/>
            <a:ext cx="8931810" cy="2369251"/>
          </a:xfrm>
          <a:prstGeom prst="rect">
            <a:avLst/>
          </a:prstGeom>
        </p:spPr>
        <p:txBody>
          <a:bodyPr lIns="21606" tIns="21606" rIns="21606" bIns="21606" anchor="b"/>
          <a:lstStyle>
            <a:lvl1pPr algn="ctr" defTabSz="900780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1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30845" y="3603333"/>
            <a:ext cx="8931810" cy="1643040"/>
          </a:xfrm>
          <a:prstGeom prst="rect">
            <a:avLst/>
          </a:prstGeom>
        </p:spPr>
        <p:txBody>
          <a:bodyPr lIns="21606" tIns="21606" rIns="21606" bIns="21606"/>
          <a:lstStyle>
            <a:lvl1pPr marL="0" indent="0" algn="ctr" defTabSz="900780">
              <a:spcBef>
                <a:spcPts val="900"/>
              </a:spcBef>
              <a:buSzTx/>
              <a:buFontTx/>
              <a:buNone/>
              <a:defRPr sz="2200"/>
            </a:lvl1pPr>
            <a:lvl2pPr marL="0" indent="0" algn="ctr" defTabSz="900780">
              <a:spcBef>
                <a:spcPts val="900"/>
              </a:spcBef>
              <a:buSzTx/>
              <a:buFontTx/>
              <a:buNone/>
              <a:defRPr sz="2200"/>
            </a:lvl2pPr>
            <a:lvl3pPr marL="0" indent="0" algn="ctr" defTabSz="900780">
              <a:spcBef>
                <a:spcPts val="900"/>
              </a:spcBef>
              <a:buSzTx/>
              <a:buFontTx/>
              <a:buNone/>
              <a:defRPr sz="2200"/>
            </a:lvl3pPr>
            <a:lvl4pPr marL="0" indent="0" algn="ctr" defTabSz="900780">
              <a:spcBef>
                <a:spcPts val="900"/>
              </a:spcBef>
              <a:buSzTx/>
              <a:buFontTx/>
              <a:buNone/>
              <a:defRPr sz="2200"/>
            </a:lvl4pPr>
            <a:lvl5pPr marL="0" indent="0" algn="ctr" defTabSz="900780">
              <a:spcBef>
                <a:spcPts val="900"/>
              </a:spcBef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5018" y="6428897"/>
            <a:ext cx="197523" cy="177481"/>
          </a:xfrm>
          <a:prstGeom prst="rect">
            <a:avLst/>
          </a:prstGeom>
        </p:spPr>
        <p:txBody>
          <a:bodyPr lIns="21606" tIns="21606" rIns="21606" bIns="21606"/>
          <a:lstStyle>
            <a:lvl1pPr defTabSz="823554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>
            <a:spLocks noGrp="1"/>
          </p:cNvSpPr>
          <p:nvPr>
            <p:ph type="title"/>
          </p:nvPr>
        </p:nvSpPr>
        <p:spPr>
          <a:xfrm>
            <a:off x="2244642" y="1184699"/>
            <a:ext cx="7702717" cy="970983"/>
          </a:xfrm>
          <a:prstGeom prst="rect">
            <a:avLst/>
          </a:prstGeom>
        </p:spPr>
        <p:txBody>
          <a:bodyPr lIns="33488" tIns="33488" rIns="33488" bIns="33488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18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44642" y="2254520"/>
            <a:ext cx="7702717" cy="3187373"/>
          </a:xfrm>
          <a:prstGeom prst="rect">
            <a:avLst/>
          </a:prstGeom>
        </p:spPr>
        <p:txBody>
          <a:bodyPr lIns="33488" tIns="33488" rIns="33488" bIns="33488"/>
          <a:lstStyle>
            <a:lvl1pPr marL="195942" indent="-195942">
              <a:spcBef>
                <a:spcPts val="900"/>
              </a:spcBef>
              <a:defRPr sz="2400"/>
            </a:lvl1pPr>
            <a:lvl2pPr marL="685800" indent="-228600">
              <a:spcBef>
                <a:spcPts val="900"/>
              </a:spcBef>
              <a:defRPr sz="2400"/>
            </a:lvl2pPr>
            <a:lvl3pPr marL="1188719" indent="-274319">
              <a:spcBef>
                <a:spcPts val="900"/>
              </a:spcBef>
              <a:defRPr sz="2400"/>
            </a:lvl3pPr>
            <a:lvl4pPr marL="1676400" indent="-304800">
              <a:spcBef>
                <a:spcPts val="900"/>
              </a:spcBef>
              <a:defRPr sz="2400"/>
            </a:lvl4pPr>
            <a:lvl5pPr marL="2133600" indent="-304800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38943" y="5604997"/>
            <a:ext cx="208415" cy="204050"/>
          </a:xfrm>
          <a:prstGeom prst="rect">
            <a:avLst/>
          </a:prstGeom>
        </p:spPr>
        <p:txBody>
          <a:bodyPr lIns="33488" tIns="33488" rIns="33488" bIns="33488"/>
          <a:lstStyle>
            <a:lvl1pPr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961239" y="365167"/>
            <a:ext cx="10275094" cy="1325719"/>
          </a:xfrm>
          <a:prstGeom prst="rect">
            <a:avLst/>
          </a:prstGeom>
        </p:spPr>
        <p:txBody>
          <a:bodyPr lIns="22922" tIns="22922" rIns="22922" bIns="22922"/>
          <a:lstStyle>
            <a:lvl1pPr defTabSz="893472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idx="1"/>
          </p:nvPr>
        </p:nvSpPr>
        <p:spPr>
          <a:xfrm>
            <a:off x="961239" y="1825837"/>
            <a:ext cx="10275094" cy="4351845"/>
          </a:xfrm>
          <a:prstGeom prst="rect">
            <a:avLst/>
          </a:prstGeom>
        </p:spPr>
        <p:txBody>
          <a:bodyPr lIns="22922" tIns="22922" rIns="22922" bIns="22922"/>
          <a:lstStyle>
            <a:lvl1pPr marL="214498" indent="-214498" defTabSz="893472">
              <a:spcBef>
                <a:spcPts val="900"/>
              </a:spcBef>
              <a:defRPr sz="2600"/>
            </a:lvl1pPr>
            <a:lvl2pPr marL="1142793" indent="-251801" defTabSz="893472">
              <a:spcBef>
                <a:spcPts val="900"/>
              </a:spcBef>
              <a:defRPr sz="2600"/>
            </a:lvl2pPr>
            <a:lvl3pPr marL="2086794" indent="-304812" defTabSz="893472">
              <a:spcBef>
                <a:spcPts val="900"/>
              </a:spcBef>
              <a:defRPr sz="2600"/>
            </a:lvl3pPr>
            <a:lvl4pPr marL="3003912" indent="-330938" defTabSz="893472">
              <a:spcBef>
                <a:spcPts val="900"/>
              </a:spcBef>
              <a:defRPr sz="2600"/>
            </a:lvl4pPr>
            <a:lvl5pPr marL="3894904" indent="-330939" defTabSz="893472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6176" y="6449615"/>
            <a:ext cx="200156" cy="180115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itle Text"/>
          <p:cNvSpPr txBox="1">
            <a:spLocks noGrp="1"/>
          </p:cNvSpPr>
          <p:nvPr>
            <p:ph type="title"/>
          </p:nvPr>
        </p:nvSpPr>
        <p:spPr>
          <a:xfrm>
            <a:off x="961239" y="365167"/>
            <a:ext cx="10275094" cy="1325719"/>
          </a:xfrm>
          <a:prstGeom prst="rect">
            <a:avLst/>
          </a:prstGeom>
        </p:spPr>
        <p:txBody>
          <a:bodyPr lIns="22922" tIns="22922" rIns="22922" bIns="22922"/>
          <a:lstStyle>
            <a:lvl1pPr defTabSz="893472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01" name="Body Level One…"/>
          <p:cNvSpPr txBox="1">
            <a:spLocks noGrp="1"/>
          </p:cNvSpPr>
          <p:nvPr>
            <p:ph type="body" idx="1"/>
          </p:nvPr>
        </p:nvSpPr>
        <p:spPr>
          <a:xfrm>
            <a:off x="961239" y="1825836"/>
            <a:ext cx="10275094" cy="4351845"/>
          </a:xfrm>
          <a:prstGeom prst="rect">
            <a:avLst/>
          </a:prstGeom>
        </p:spPr>
        <p:txBody>
          <a:bodyPr lIns="22922" tIns="22922" rIns="22922" bIns="22922"/>
          <a:lstStyle>
            <a:lvl1pPr marL="214498" indent="-214498" defTabSz="893472">
              <a:spcBef>
                <a:spcPts val="900"/>
              </a:spcBef>
              <a:defRPr sz="2600"/>
            </a:lvl1pPr>
            <a:lvl2pPr marL="1142791" indent="-251801" defTabSz="893472">
              <a:spcBef>
                <a:spcPts val="900"/>
              </a:spcBef>
              <a:defRPr sz="2600"/>
            </a:lvl2pPr>
            <a:lvl3pPr marL="2086793" indent="-304812" defTabSz="893472">
              <a:spcBef>
                <a:spcPts val="900"/>
              </a:spcBef>
              <a:defRPr sz="2600"/>
            </a:lvl3pPr>
            <a:lvl4pPr marL="3003912" indent="-330938" defTabSz="893472">
              <a:spcBef>
                <a:spcPts val="900"/>
              </a:spcBef>
              <a:defRPr sz="2600"/>
            </a:lvl4pPr>
            <a:lvl5pPr marL="3894904" indent="-330939" defTabSz="893472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6176" y="6449615"/>
            <a:ext cx="200156" cy="180115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 Text"/>
          <p:cNvSpPr txBox="1">
            <a:spLocks noGrp="1"/>
          </p:cNvSpPr>
          <p:nvPr>
            <p:ph type="title"/>
          </p:nvPr>
        </p:nvSpPr>
        <p:spPr>
          <a:xfrm>
            <a:off x="2152650" y="365125"/>
            <a:ext cx="7886700" cy="132556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0" name="Body Level One…"/>
          <p:cNvSpPr txBox="1">
            <a:spLocks noGrp="1"/>
          </p:cNvSpPr>
          <p:nvPr>
            <p:ph type="body" idx="1"/>
          </p:nvPr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80728" y="6414763"/>
            <a:ext cx="258623" cy="24830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Text"/>
          <p:cNvSpPr txBox="1">
            <a:spLocks noGrp="1"/>
          </p:cNvSpPr>
          <p:nvPr>
            <p:ph type="title"/>
          </p:nvPr>
        </p:nvSpPr>
        <p:spPr>
          <a:xfrm>
            <a:off x="1631355" y="1122492"/>
            <a:ext cx="8934863" cy="2387880"/>
          </a:xfrm>
          <a:prstGeom prst="rect">
            <a:avLst/>
          </a:prstGeom>
        </p:spPr>
        <p:txBody>
          <a:bodyPr lIns="22922" tIns="22922" rIns="22922" bIns="22922" anchor="b"/>
          <a:lstStyle>
            <a:lvl1pPr algn="ctr" defTabSz="893472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2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31355" y="3602454"/>
            <a:ext cx="8934863" cy="1655958"/>
          </a:xfrm>
          <a:prstGeom prst="rect">
            <a:avLst/>
          </a:prstGeom>
        </p:spPr>
        <p:txBody>
          <a:bodyPr lIns="22922" tIns="22922" rIns="22922" bIns="22922"/>
          <a:lstStyle>
            <a:lvl1pPr marL="0" indent="0" algn="ctr" defTabSz="893472">
              <a:spcBef>
                <a:spcPts val="900"/>
              </a:spcBef>
              <a:buSzTx/>
              <a:buFontTx/>
              <a:buNone/>
              <a:defRPr sz="2200"/>
            </a:lvl1pPr>
            <a:lvl2pPr marL="0" indent="0" algn="ctr" defTabSz="893472">
              <a:spcBef>
                <a:spcPts val="900"/>
              </a:spcBef>
              <a:buSzTx/>
              <a:buFontTx/>
              <a:buNone/>
              <a:defRPr sz="2200"/>
            </a:lvl2pPr>
            <a:lvl3pPr marL="0" indent="0" algn="ctr" defTabSz="893472">
              <a:spcBef>
                <a:spcPts val="900"/>
              </a:spcBef>
              <a:buSzTx/>
              <a:buFontTx/>
              <a:buNone/>
              <a:defRPr sz="2200"/>
            </a:lvl3pPr>
            <a:lvl4pPr marL="0" indent="0" algn="ctr" defTabSz="893472">
              <a:spcBef>
                <a:spcPts val="900"/>
              </a:spcBef>
              <a:buSzTx/>
              <a:buFontTx/>
              <a:buNone/>
              <a:defRPr sz="2200"/>
            </a:lvl4pPr>
            <a:lvl5pPr marL="0" indent="0" algn="ctr" defTabSz="893472">
              <a:spcBef>
                <a:spcPts val="900"/>
              </a:spcBef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6176" y="6449615"/>
            <a:ext cx="200156" cy="180115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Text"/>
          <p:cNvSpPr txBox="1">
            <a:spLocks noGrp="1"/>
          </p:cNvSpPr>
          <p:nvPr>
            <p:ph type="title"/>
          </p:nvPr>
        </p:nvSpPr>
        <p:spPr>
          <a:xfrm>
            <a:off x="1081027" y="436642"/>
            <a:ext cx="10035389" cy="1294792"/>
          </a:xfrm>
          <a:prstGeom prst="rect">
            <a:avLst/>
          </a:prstGeom>
        </p:spPr>
        <p:txBody>
          <a:bodyPr lIns="22388" tIns="22388" rIns="22388" bIns="22388"/>
          <a:lstStyle>
            <a:lvl1pPr defTabSz="893472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28" name="Body Level One…"/>
          <p:cNvSpPr txBox="1">
            <a:spLocks noGrp="1"/>
          </p:cNvSpPr>
          <p:nvPr>
            <p:ph type="body" idx="1"/>
          </p:nvPr>
        </p:nvSpPr>
        <p:spPr>
          <a:xfrm>
            <a:off x="1081027" y="1863236"/>
            <a:ext cx="10035389" cy="4250323"/>
          </a:xfrm>
          <a:prstGeom prst="rect">
            <a:avLst/>
          </a:prstGeom>
        </p:spPr>
        <p:txBody>
          <a:bodyPr lIns="22388" tIns="22388" rIns="22388" bIns="22388"/>
          <a:lstStyle>
            <a:lvl1pPr marL="197997" indent="-197997" defTabSz="893472">
              <a:spcBef>
                <a:spcPts val="900"/>
              </a:spcBef>
              <a:defRPr sz="2400"/>
            </a:lvl1pPr>
            <a:lvl2pPr marL="1123422" indent="-232432" defTabSz="893472">
              <a:spcBef>
                <a:spcPts val="900"/>
              </a:spcBef>
              <a:defRPr sz="2400"/>
            </a:lvl2pPr>
            <a:lvl3pPr marL="2063346" indent="-281364" defTabSz="893472">
              <a:spcBef>
                <a:spcPts val="900"/>
              </a:spcBef>
              <a:defRPr sz="2400"/>
            </a:lvl3pPr>
            <a:lvl4pPr marL="2978455" indent="-305483" defTabSz="893472">
              <a:spcBef>
                <a:spcPts val="900"/>
              </a:spcBef>
              <a:defRPr sz="2400"/>
            </a:lvl4pPr>
            <a:lvl5pPr marL="3869447" indent="-305482" defTabSz="893472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30202" y="6376181"/>
            <a:ext cx="186214" cy="181847"/>
          </a:xfrm>
          <a:prstGeom prst="rect">
            <a:avLst/>
          </a:prstGeom>
        </p:spPr>
        <p:txBody>
          <a:bodyPr lIns="22388" tIns="22388" rIns="22388" bIns="22388"/>
          <a:lstStyle>
            <a:lvl1pPr defTabSz="901036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25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81" y="6414762"/>
            <a:ext cx="258620" cy="248301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 Text"/>
          <p:cNvSpPr txBox="1">
            <a:spLocks noGrp="1"/>
          </p:cNvSpPr>
          <p:nvPr>
            <p:ph type="title"/>
          </p:nvPr>
        </p:nvSpPr>
        <p:spPr>
          <a:xfrm>
            <a:off x="963061" y="462163"/>
            <a:ext cx="10271359" cy="1284691"/>
          </a:xfrm>
          <a:prstGeom prst="rect">
            <a:avLst/>
          </a:prstGeom>
        </p:spPr>
        <p:txBody>
          <a:bodyPr lIns="21101" tIns="21101" rIns="21101" bIns="21101"/>
          <a:lstStyle>
            <a:lvl1pPr defTabSz="900780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64" name="Body Level One…"/>
          <p:cNvSpPr txBox="1">
            <a:spLocks noGrp="1"/>
          </p:cNvSpPr>
          <p:nvPr>
            <p:ph type="body" idx="1"/>
          </p:nvPr>
        </p:nvSpPr>
        <p:spPr>
          <a:xfrm>
            <a:off x="963061" y="1877628"/>
            <a:ext cx="10271359" cy="4217169"/>
          </a:xfrm>
          <a:prstGeom prst="rect">
            <a:avLst/>
          </a:prstGeom>
        </p:spPr>
        <p:txBody>
          <a:bodyPr lIns="21101" tIns="21101" rIns="21101" bIns="21101"/>
          <a:lstStyle>
            <a:lvl1pPr marL="198943" indent="-198943" defTabSz="900780">
              <a:spcBef>
                <a:spcPts val="900"/>
              </a:spcBef>
              <a:defRPr sz="2400"/>
            </a:lvl1pPr>
            <a:lvl2pPr marL="1176411" indent="-231424" defTabSz="900780">
              <a:spcBef>
                <a:spcPts val="900"/>
              </a:spcBef>
              <a:defRPr sz="2400"/>
            </a:lvl2pPr>
            <a:lvl3pPr marL="2166554" indent="-276580" defTabSz="900780">
              <a:spcBef>
                <a:spcPts val="900"/>
              </a:spcBef>
              <a:defRPr sz="2400"/>
            </a:lvl3pPr>
            <a:lvl4pPr marL="3141441" indent="-306481" defTabSz="900780">
              <a:spcBef>
                <a:spcPts val="900"/>
              </a:spcBef>
              <a:defRPr sz="2400"/>
            </a:lvl4pPr>
            <a:lvl5pPr marL="4086428" indent="-306481" defTabSz="900780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50779" y="6355947"/>
            <a:ext cx="183640" cy="179275"/>
          </a:xfrm>
          <a:prstGeom prst="rect">
            <a:avLst/>
          </a:prstGeom>
        </p:spPr>
        <p:txBody>
          <a:bodyPr lIns="21101" tIns="21101" rIns="21101" bIns="21101"/>
          <a:lstStyle>
            <a:lvl1pPr defTabSz="823555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Text"/>
          <p:cNvSpPr txBox="1">
            <a:spLocks noGrp="1"/>
          </p:cNvSpPr>
          <p:nvPr>
            <p:ph type="title"/>
          </p:nvPr>
        </p:nvSpPr>
        <p:spPr>
          <a:xfrm>
            <a:off x="840696" y="365167"/>
            <a:ext cx="10520293" cy="1325719"/>
          </a:xfrm>
          <a:prstGeom prst="rect">
            <a:avLst/>
          </a:prstGeom>
        </p:spPr>
        <p:txBody>
          <a:bodyPr lIns="22923" tIns="22923" rIns="22923" bIns="22923"/>
          <a:lstStyle>
            <a:lvl1pPr defTabSz="893473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73" name="Body Level One…"/>
          <p:cNvSpPr txBox="1">
            <a:spLocks noGrp="1"/>
          </p:cNvSpPr>
          <p:nvPr>
            <p:ph type="body" idx="1"/>
          </p:nvPr>
        </p:nvSpPr>
        <p:spPr>
          <a:xfrm>
            <a:off x="840696" y="1825836"/>
            <a:ext cx="10520293" cy="4351845"/>
          </a:xfrm>
          <a:prstGeom prst="rect">
            <a:avLst/>
          </a:prstGeom>
        </p:spPr>
        <p:txBody>
          <a:bodyPr lIns="22923" tIns="22923" rIns="22923" bIns="22923"/>
          <a:lstStyle>
            <a:lvl1pPr marL="214498" indent="-214498" defTabSz="893473">
              <a:spcBef>
                <a:spcPts val="900"/>
              </a:spcBef>
              <a:defRPr sz="2600"/>
            </a:lvl1pPr>
            <a:lvl2pPr marL="1142792" indent="-251801" defTabSz="893473">
              <a:spcBef>
                <a:spcPts val="900"/>
              </a:spcBef>
              <a:defRPr sz="2600"/>
            </a:lvl2pPr>
            <a:lvl3pPr marL="2086794" indent="-304812" defTabSz="893473">
              <a:spcBef>
                <a:spcPts val="900"/>
              </a:spcBef>
              <a:defRPr sz="2600"/>
            </a:lvl3pPr>
            <a:lvl4pPr marL="3003913" indent="-330939" defTabSz="893473">
              <a:spcBef>
                <a:spcPts val="900"/>
              </a:spcBef>
              <a:defRPr sz="2600"/>
            </a:lvl4pPr>
            <a:lvl5pPr marL="3894904" indent="-330939" defTabSz="893473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60833" y="6449615"/>
            <a:ext cx="200157" cy="180115"/>
          </a:xfrm>
          <a:prstGeom prst="rect">
            <a:avLst/>
          </a:prstGeom>
        </p:spPr>
        <p:txBody>
          <a:bodyPr lIns="22923" tIns="22923" rIns="22923" bIns="22923"/>
          <a:lstStyle>
            <a:lvl1pPr defTabSz="901037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>
            <a:spLocks noGrp="1"/>
          </p:cNvSpPr>
          <p:nvPr>
            <p:ph type="title"/>
          </p:nvPr>
        </p:nvSpPr>
        <p:spPr>
          <a:xfrm>
            <a:off x="840409" y="391298"/>
            <a:ext cx="10516699" cy="1315377"/>
          </a:xfrm>
          <a:prstGeom prst="rect">
            <a:avLst/>
          </a:prstGeom>
        </p:spPr>
        <p:txBody>
          <a:bodyPr lIns="21606" tIns="21606" rIns="21606" bIns="21606"/>
          <a:lstStyle>
            <a:lvl1pPr defTabSz="900781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282" name="Body Level One…"/>
          <p:cNvSpPr txBox="1">
            <a:spLocks noGrp="1"/>
          </p:cNvSpPr>
          <p:nvPr>
            <p:ph type="body" idx="1"/>
          </p:nvPr>
        </p:nvSpPr>
        <p:spPr>
          <a:xfrm>
            <a:off x="840409" y="1840573"/>
            <a:ext cx="10516699" cy="4317898"/>
          </a:xfrm>
          <a:prstGeom prst="rect">
            <a:avLst/>
          </a:prstGeom>
        </p:spPr>
        <p:txBody>
          <a:bodyPr lIns="21606" tIns="21606" rIns="21606" bIns="21606"/>
          <a:lstStyle>
            <a:lvl1pPr marL="215522" indent="-215522" defTabSz="900781">
              <a:spcBef>
                <a:spcPts val="900"/>
              </a:spcBef>
              <a:defRPr sz="2600"/>
            </a:lvl1pPr>
            <a:lvl2pPr marL="1195697" indent="-250710" defTabSz="900781">
              <a:spcBef>
                <a:spcPts val="900"/>
              </a:spcBef>
              <a:defRPr sz="2600"/>
            </a:lvl2pPr>
            <a:lvl3pPr marL="2189603" indent="-299629" defTabSz="900781">
              <a:spcBef>
                <a:spcPts val="900"/>
              </a:spcBef>
              <a:defRPr sz="2600"/>
            </a:lvl3pPr>
            <a:lvl4pPr marL="3166982" indent="-332021" defTabSz="900781">
              <a:spcBef>
                <a:spcPts val="900"/>
              </a:spcBef>
              <a:defRPr sz="2600"/>
            </a:lvl4pPr>
            <a:lvl5pPr marL="4111969" indent="-332021" defTabSz="900781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9585" y="6428897"/>
            <a:ext cx="197523" cy="177481"/>
          </a:xfrm>
          <a:prstGeom prst="rect">
            <a:avLst/>
          </a:prstGeom>
        </p:spPr>
        <p:txBody>
          <a:bodyPr lIns="21606" tIns="21606" rIns="21606" bIns="21606"/>
          <a:lstStyle>
            <a:lvl1pPr defTabSz="823555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1080754" y="462163"/>
            <a:ext cx="10031958" cy="1284691"/>
          </a:xfrm>
          <a:prstGeom prst="rect">
            <a:avLst/>
          </a:prstGeom>
        </p:spPr>
        <p:txBody>
          <a:bodyPr lIns="21102" tIns="21102" rIns="21102" bIns="21102"/>
          <a:lstStyle>
            <a:lvl1pPr defTabSz="900781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idx="1"/>
          </p:nvPr>
        </p:nvSpPr>
        <p:spPr>
          <a:xfrm>
            <a:off x="1080754" y="1877629"/>
            <a:ext cx="10031958" cy="4217167"/>
          </a:xfrm>
          <a:prstGeom prst="rect">
            <a:avLst/>
          </a:prstGeom>
        </p:spPr>
        <p:txBody>
          <a:bodyPr lIns="21102" tIns="21102" rIns="21102" bIns="21102"/>
          <a:lstStyle>
            <a:lvl1pPr marL="198944" indent="-198944" defTabSz="900781">
              <a:spcBef>
                <a:spcPts val="900"/>
              </a:spcBef>
              <a:defRPr sz="2400"/>
            </a:lvl1pPr>
            <a:lvl2pPr marL="1176412" indent="-231425" defTabSz="900781">
              <a:spcBef>
                <a:spcPts val="900"/>
              </a:spcBef>
              <a:defRPr sz="2400"/>
            </a:lvl2pPr>
            <a:lvl3pPr marL="2166555" indent="-276581" defTabSz="900781">
              <a:spcBef>
                <a:spcPts val="900"/>
              </a:spcBef>
              <a:defRPr sz="2400"/>
            </a:lvl3pPr>
            <a:lvl4pPr marL="3141441" indent="-306481" defTabSz="900781">
              <a:spcBef>
                <a:spcPts val="900"/>
              </a:spcBef>
              <a:defRPr sz="2400"/>
            </a:lvl4pPr>
            <a:lvl5pPr marL="4086428" indent="-306481" defTabSz="900781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29069" y="6355946"/>
            <a:ext cx="183642" cy="179276"/>
          </a:xfrm>
          <a:prstGeom prst="rect">
            <a:avLst/>
          </a:prstGeom>
        </p:spPr>
        <p:txBody>
          <a:bodyPr lIns="21102" tIns="21102" rIns="21102" bIns="21102"/>
          <a:lstStyle>
            <a:lvl1pPr defTabSz="823555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963341" y="436643"/>
            <a:ext cx="10274870" cy="1294791"/>
          </a:xfrm>
          <a:prstGeom prst="rect">
            <a:avLst/>
          </a:prstGeom>
        </p:spPr>
        <p:txBody>
          <a:bodyPr lIns="22388" tIns="22388" rIns="22388" bIns="22388"/>
          <a:lstStyle>
            <a:lvl1pPr defTabSz="893473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00" name="Body Level One…"/>
          <p:cNvSpPr txBox="1">
            <a:spLocks noGrp="1"/>
          </p:cNvSpPr>
          <p:nvPr>
            <p:ph type="body" idx="1"/>
          </p:nvPr>
        </p:nvSpPr>
        <p:spPr>
          <a:xfrm>
            <a:off x="963341" y="1863236"/>
            <a:ext cx="10274870" cy="4250322"/>
          </a:xfrm>
          <a:prstGeom prst="rect">
            <a:avLst/>
          </a:prstGeom>
        </p:spPr>
        <p:txBody>
          <a:bodyPr lIns="22388" tIns="22388" rIns="22388" bIns="22388"/>
          <a:lstStyle>
            <a:lvl1pPr marL="197998" indent="-197998" defTabSz="893473">
              <a:spcBef>
                <a:spcPts val="900"/>
              </a:spcBef>
              <a:defRPr sz="2400"/>
            </a:lvl1pPr>
            <a:lvl2pPr marL="1123423" indent="-232432" defTabSz="893473">
              <a:spcBef>
                <a:spcPts val="900"/>
              </a:spcBef>
              <a:defRPr sz="2400"/>
            </a:lvl2pPr>
            <a:lvl3pPr marL="2063347" indent="-281365" defTabSz="893473">
              <a:spcBef>
                <a:spcPts val="900"/>
              </a:spcBef>
              <a:defRPr sz="2400"/>
            </a:lvl3pPr>
            <a:lvl4pPr marL="2978456" indent="-305482" defTabSz="893473">
              <a:spcBef>
                <a:spcPts val="900"/>
              </a:spcBef>
              <a:defRPr sz="2400"/>
            </a:lvl4pPr>
            <a:lvl5pPr marL="3869447" indent="-305482" defTabSz="893473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51997" y="6376180"/>
            <a:ext cx="186214" cy="181849"/>
          </a:xfrm>
          <a:prstGeom prst="rect">
            <a:avLst/>
          </a:prstGeom>
        </p:spPr>
        <p:txBody>
          <a:bodyPr lIns="22388" tIns="22388" rIns="22388" bIns="22388"/>
          <a:lstStyle>
            <a:lvl1pPr defTabSz="901037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Text"/>
          <p:cNvSpPr txBox="1">
            <a:spLocks noGrp="1"/>
          </p:cNvSpPr>
          <p:nvPr>
            <p:ph type="title"/>
          </p:nvPr>
        </p:nvSpPr>
        <p:spPr>
          <a:xfrm>
            <a:off x="963341" y="436643"/>
            <a:ext cx="10274870" cy="1294791"/>
          </a:xfrm>
          <a:prstGeom prst="rect">
            <a:avLst/>
          </a:prstGeom>
        </p:spPr>
        <p:txBody>
          <a:bodyPr lIns="22388" tIns="22388" rIns="22388" bIns="22388"/>
          <a:lstStyle>
            <a:lvl1pPr defTabSz="893473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09" name="Body Level One…"/>
          <p:cNvSpPr txBox="1">
            <a:spLocks noGrp="1"/>
          </p:cNvSpPr>
          <p:nvPr>
            <p:ph type="body" idx="1"/>
          </p:nvPr>
        </p:nvSpPr>
        <p:spPr>
          <a:xfrm>
            <a:off x="963341" y="1863236"/>
            <a:ext cx="10274870" cy="4250322"/>
          </a:xfrm>
          <a:prstGeom prst="rect">
            <a:avLst/>
          </a:prstGeom>
        </p:spPr>
        <p:txBody>
          <a:bodyPr lIns="22388" tIns="22388" rIns="22388" bIns="22388"/>
          <a:lstStyle>
            <a:lvl1pPr marL="197998" indent="-197998" defTabSz="893473">
              <a:spcBef>
                <a:spcPts val="900"/>
              </a:spcBef>
              <a:defRPr sz="2400"/>
            </a:lvl1pPr>
            <a:lvl2pPr marL="1123423" indent="-232432" defTabSz="893473">
              <a:spcBef>
                <a:spcPts val="900"/>
              </a:spcBef>
              <a:defRPr sz="2400"/>
            </a:lvl2pPr>
            <a:lvl3pPr marL="2063347" indent="-281365" defTabSz="893473">
              <a:spcBef>
                <a:spcPts val="900"/>
              </a:spcBef>
              <a:defRPr sz="2400"/>
            </a:lvl3pPr>
            <a:lvl4pPr marL="2978456" indent="-305482" defTabSz="893473">
              <a:spcBef>
                <a:spcPts val="900"/>
              </a:spcBef>
              <a:defRPr sz="2400"/>
            </a:lvl4pPr>
            <a:lvl5pPr marL="3869447" indent="-305482" defTabSz="893473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51997" y="6376180"/>
            <a:ext cx="186214" cy="181849"/>
          </a:xfrm>
          <a:prstGeom prst="rect">
            <a:avLst/>
          </a:prstGeom>
        </p:spPr>
        <p:txBody>
          <a:bodyPr lIns="22388" tIns="22388" rIns="22388" bIns="22388"/>
          <a:lstStyle>
            <a:lvl1pPr defTabSz="901037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 Text"/>
          <p:cNvSpPr txBox="1">
            <a:spLocks noGrp="1"/>
          </p:cNvSpPr>
          <p:nvPr>
            <p:ph type="title"/>
          </p:nvPr>
        </p:nvSpPr>
        <p:spPr>
          <a:xfrm>
            <a:off x="840303" y="436600"/>
            <a:ext cx="10515374" cy="1294641"/>
          </a:xfrm>
          <a:prstGeom prst="rect">
            <a:avLst/>
          </a:prstGeom>
        </p:spPr>
        <p:txBody>
          <a:bodyPr lIns="44653" tIns="44653" rIns="44653" bIns="44653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318" name="Body Level One…"/>
          <p:cNvSpPr txBox="1">
            <a:spLocks noGrp="1"/>
          </p:cNvSpPr>
          <p:nvPr>
            <p:ph type="body" idx="1"/>
          </p:nvPr>
        </p:nvSpPr>
        <p:spPr>
          <a:xfrm>
            <a:off x="840303" y="1863029"/>
            <a:ext cx="10515374" cy="4249828"/>
          </a:xfrm>
          <a:prstGeom prst="rect">
            <a:avLst/>
          </a:prstGeom>
        </p:spPr>
        <p:txBody>
          <a:bodyPr lIns="44653" tIns="44653" rIns="44653" bIns="44653"/>
          <a:lstStyle>
            <a:lvl1pPr marL="212271" indent="-212271">
              <a:spcBef>
                <a:spcPts val="900"/>
              </a:spcBef>
              <a:defRPr sz="2600"/>
            </a:lvl1pPr>
            <a:lvl2pPr marL="704850" indent="-247650">
              <a:spcBef>
                <a:spcPts val="900"/>
              </a:spcBef>
              <a:defRPr sz="2600"/>
            </a:lvl2pPr>
            <a:lvl3pPr marL="1211579" indent="-297179">
              <a:spcBef>
                <a:spcPts val="900"/>
              </a:spcBef>
              <a:defRPr sz="2600"/>
            </a:lvl3pPr>
            <a:lvl4pPr marL="1701800" indent="-330200">
              <a:spcBef>
                <a:spcPts val="900"/>
              </a:spcBef>
              <a:defRPr sz="2600"/>
            </a:lvl4pPr>
            <a:lvl5pPr marL="2159000" indent="-330200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12060" y="6354575"/>
            <a:ext cx="243617" cy="223575"/>
          </a:xfrm>
          <a:prstGeom prst="rect">
            <a:avLst/>
          </a:prstGeom>
        </p:spPr>
        <p:txBody>
          <a:bodyPr lIns="44653" tIns="44653" rIns="44653" bIns="44653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Text"/>
          <p:cNvSpPr txBox="1">
            <a:spLocks noGrp="1"/>
          </p:cNvSpPr>
          <p:nvPr>
            <p:ph type="title"/>
          </p:nvPr>
        </p:nvSpPr>
        <p:spPr>
          <a:xfrm>
            <a:off x="1083126" y="506450"/>
            <a:ext cx="10035170" cy="1264585"/>
          </a:xfrm>
          <a:prstGeom prst="rect">
            <a:avLst/>
          </a:prstGeom>
        </p:spPr>
        <p:txBody>
          <a:bodyPr lIns="21866" tIns="21866" rIns="21866" bIns="21866"/>
          <a:lstStyle>
            <a:lvl1pPr defTabSz="893473">
              <a:defRPr sz="3800"/>
            </a:lvl1pPr>
          </a:lstStyle>
          <a:p>
            <a:r>
              <a:t>Title Text</a:t>
            </a:r>
          </a:p>
        </p:txBody>
      </p:sp>
      <p:sp>
        <p:nvSpPr>
          <p:cNvPr id="327" name="Body Level One…"/>
          <p:cNvSpPr txBox="1">
            <a:spLocks noGrp="1"/>
          </p:cNvSpPr>
          <p:nvPr>
            <p:ph type="body" idx="1"/>
          </p:nvPr>
        </p:nvSpPr>
        <p:spPr>
          <a:xfrm>
            <a:off x="1083126" y="1899764"/>
            <a:ext cx="10035170" cy="4151167"/>
          </a:xfrm>
          <a:prstGeom prst="rect">
            <a:avLst/>
          </a:prstGeom>
        </p:spPr>
        <p:txBody>
          <a:bodyPr lIns="21866" tIns="21866" rIns="21866" bIns="21866"/>
          <a:lstStyle>
            <a:lvl1pPr marL="197998" indent="-197998" defTabSz="893473">
              <a:spcBef>
                <a:spcPts val="900"/>
              </a:spcBef>
              <a:defRPr sz="2400"/>
            </a:lvl1pPr>
            <a:lvl2pPr marL="1123423" indent="-232432" defTabSz="893473">
              <a:spcBef>
                <a:spcPts val="900"/>
              </a:spcBef>
              <a:defRPr sz="2400"/>
            </a:lvl2pPr>
            <a:lvl3pPr marL="2063347" indent="-281365" defTabSz="893473">
              <a:spcBef>
                <a:spcPts val="900"/>
              </a:spcBef>
              <a:defRPr sz="2400"/>
            </a:lvl3pPr>
            <a:lvl4pPr marL="2978456" indent="-305482" defTabSz="893473">
              <a:spcBef>
                <a:spcPts val="900"/>
              </a:spcBef>
              <a:defRPr sz="2400"/>
            </a:lvl4pPr>
            <a:lvl5pPr marL="3869447" indent="-305482" defTabSz="893473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946000" y="6317127"/>
            <a:ext cx="172296" cy="158207"/>
          </a:xfrm>
          <a:prstGeom prst="rect">
            <a:avLst/>
          </a:prstGeom>
        </p:spPr>
        <p:txBody>
          <a:bodyPr lIns="21866" tIns="21866" rIns="21866" bIns="21866"/>
          <a:lstStyle>
            <a:lvl1pPr defTabSz="901037">
              <a:defRPr sz="9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 Text"/>
          <p:cNvSpPr txBox="1">
            <a:spLocks noGrp="1"/>
          </p:cNvSpPr>
          <p:nvPr>
            <p:ph type="title"/>
          </p:nvPr>
        </p:nvSpPr>
        <p:spPr>
          <a:xfrm>
            <a:off x="1526281" y="1142716"/>
            <a:ext cx="9144955" cy="2369252"/>
          </a:xfrm>
          <a:prstGeom prst="rect">
            <a:avLst/>
          </a:prstGeom>
        </p:spPr>
        <p:txBody>
          <a:bodyPr lIns="21606" tIns="21606" rIns="21606" bIns="21606" anchor="b"/>
          <a:lstStyle>
            <a:lvl1pPr algn="ctr" defTabSz="900781">
              <a:defRPr sz="5800"/>
            </a:lvl1pPr>
          </a:lstStyle>
          <a:p>
            <a:r>
              <a:t>Title Text</a:t>
            </a:r>
          </a:p>
        </p:txBody>
      </p:sp>
      <p:sp>
        <p:nvSpPr>
          <p:cNvPr id="3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6281" y="3603333"/>
            <a:ext cx="9144955" cy="1643039"/>
          </a:xfrm>
          <a:prstGeom prst="rect">
            <a:avLst/>
          </a:prstGeom>
        </p:spPr>
        <p:txBody>
          <a:bodyPr lIns="21606" tIns="21606" rIns="21606" bIns="21606"/>
          <a:lstStyle>
            <a:lvl1pPr marL="0" indent="0" algn="ctr" defTabSz="900781">
              <a:spcBef>
                <a:spcPts val="900"/>
              </a:spcBef>
              <a:buSzTx/>
              <a:buFontTx/>
              <a:buNone/>
              <a:defRPr sz="2200"/>
            </a:lvl1pPr>
            <a:lvl2pPr marL="0" indent="0" algn="ctr" defTabSz="900781">
              <a:spcBef>
                <a:spcPts val="900"/>
              </a:spcBef>
              <a:buSzTx/>
              <a:buFontTx/>
              <a:buNone/>
              <a:defRPr sz="2200"/>
            </a:lvl2pPr>
            <a:lvl3pPr marL="0" indent="0" algn="ctr" defTabSz="900781">
              <a:spcBef>
                <a:spcPts val="900"/>
              </a:spcBef>
              <a:buSzTx/>
              <a:buFontTx/>
              <a:buNone/>
              <a:defRPr sz="2200"/>
            </a:lvl3pPr>
            <a:lvl4pPr marL="0" indent="0" algn="ctr" defTabSz="900781">
              <a:spcBef>
                <a:spcPts val="900"/>
              </a:spcBef>
              <a:buSzTx/>
              <a:buFontTx/>
              <a:buNone/>
              <a:defRPr sz="2200"/>
            </a:lvl4pPr>
            <a:lvl5pPr marL="0" indent="0" algn="ctr" defTabSz="900781">
              <a:spcBef>
                <a:spcPts val="900"/>
              </a:spcBef>
              <a:buSzTx/>
              <a:buFontTx/>
              <a:buNone/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59585" y="6428897"/>
            <a:ext cx="197523" cy="177481"/>
          </a:xfrm>
          <a:prstGeom prst="rect">
            <a:avLst/>
          </a:prstGeom>
        </p:spPr>
        <p:txBody>
          <a:bodyPr lIns="21606" tIns="21606" rIns="21606" bIns="21606"/>
          <a:lstStyle>
            <a:lvl1pPr defTabSz="823555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Text"/>
          <p:cNvSpPr txBox="1">
            <a:spLocks noGrp="1"/>
          </p:cNvSpPr>
          <p:nvPr>
            <p:ph type="title"/>
          </p:nvPr>
        </p:nvSpPr>
        <p:spPr>
          <a:xfrm>
            <a:off x="840696" y="365167"/>
            <a:ext cx="10520293" cy="1325719"/>
          </a:xfrm>
          <a:prstGeom prst="rect">
            <a:avLst/>
          </a:prstGeom>
        </p:spPr>
        <p:txBody>
          <a:bodyPr lIns="22922" tIns="22922" rIns="22922" bIns="22922"/>
          <a:lstStyle>
            <a:lvl1pPr defTabSz="893473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345" name="Body Level One…"/>
          <p:cNvSpPr txBox="1">
            <a:spLocks noGrp="1"/>
          </p:cNvSpPr>
          <p:nvPr>
            <p:ph type="body" idx="1"/>
          </p:nvPr>
        </p:nvSpPr>
        <p:spPr>
          <a:xfrm>
            <a:off x="840696" y="1825836"/>
            <a:ext cx="10520293" cy="4351845"/>
          </a:xfrm>
          <a:prstGeom prst="rect">
            <a:avLst/>
          </a:prstGeom>
        </p:spPr>
        <p:txBody>
          <a:bodyPr lIns="22922" tIns="22922" rIns="22922" bIns="22922"/>
          <a:lstStyle>
            <a:lvl1pPr marL="214498" indent="-214498" defTabSz="893473">
              <a:spcBef>
                <a:spcPts val="900"/>
              </a:spcBef>
              <a:defRPr sz="2600"/>
            </a:lvl1pPr>
            <a:lvl2pPr marL="1142791" indent="-251801" defTabSz="893473">
              <a:spcBef>
                <a:spcPts val="900"/>
              </a:spcBef>
              <a:defRPr sz="2600"/>
            </a:lvl2pPr>
            <a:lvl3pPr marL="2086794" indent="-304812" defTabSz="893473">
              <a:spcBef>
                <a:spcPts val="900"/>
              </a:spcBef>
              <a:defRPr sz="2600"/>
            </a:lvl3pPr>
            <a:lvl4pPr marL="3003914" indent="-330939" defTabSz="893473">
              <a:spcBef>
                <a:spcPts val="900"/>
              </a:spcBef>
              <a:defRPr sz="2600"/>
            </a:lvl4pPr>
            <a:lvl5pPr marL="3894903" indent="-330939" defTabSz="893473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60834" y="6449615"/>
            <a:ext cx="200157" cy="180114"/>
          </a:xfrm>
          <a:prstGeom prst="rect">
            <a:avLst/>
          </a:prstGeom>
        </p:spPr>
        <p:txBody>
          <a:bodyPr lIns="22922" tIns="22922" rIns="22922" bIns="22922"/>
          <a:lstStyle>
            <a:lvl1pPr defTabSz="901036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 Text"/>
          <p:cNvSpPr txBox="1">
            <a:spLocks noGrp="1"/>
          </p:cNvSpPr>
          <p:nvPr>
            <p:ph type="title"/>
          </p:nvPr>
        </p:nvSpPr>
        <p:spPr>
          <a:xfrm>
            <a:off x="960960" y="391297"/>
            <a:ext cx="10271580" cy="1315377"/>
          </a:xfrm>
          <a:prstGeom prst="rect">
            <a:avLst/>
          </a:prstGeom>
        </p:spPr>
        <p:txBody>
          <a:bodyPr lIns="21606" tIns="21606" rIns="21606" bIns="21606"/>
          <a:lstStyle>
            <a:lvl1pPr defTabSz="900781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363" name="Body Level One…"/>
          <p:cNvSpPr txBox="1">
            <a:spLocks noGrp="1"/>
          </p:cNvSpPr>
          <p:nvPr>
            <p:ph type="body" idx="1"/>
          </p:nvPr>
        </p:nvSpPr>
        <p:spPr>
          <a:xfrm>
            <a:off x="960960" y="1840573"/>
            <a:ext cx="10271580" cy="4317898"/>
          </a:xfrm>
          <a:prstGeom prst="rect">
            <a:avLst/>
          </a:prstGeom>
        </p:spPr>
        <p:txBody>
          <a:bodyPr lIns="21606" tIns="21606" rIns="21606" bIns="21606"/>
          <a:lstStyle>
            <a:lvl1pPr marL="215523" indent="-215523" defTabSz="900781">
              <a:spcBef>
                <a:spcPts val="900"/>
              </a:spcBef>
              <a:defRPr sz="2600"/>
            </a:lvl1pPr>
            <a:lvl2pPr marL="1195697" indent="-250710" defTabSz="900781">
              <a:spcBef>
                <a:spcPts val="900"/>
              </a:spcBef>
              <a:defRPr sz="2600"/>
            </a:lvl2pPr>
            <a:lvl3pPr marL="2189603" indent="-299629" defTabSz="900781">
              <a:spcBef>
                <a:spcPts val="900"/>
              </a:spcBef>
              <a:defRPr sz="2600"/>
            </a:lvl3pPr>
            <a:lvl4pPr marL="3166982" indent="-332022" defTabSz="900781">
              <a:spcBef>
                <a:spcPts val="900"/>
              </a:spcBef>
              <a:defRPr sz="2600"/>
            </a:lvl4pPr>
            <a:lvl5pPr marL="4111969" indent="-332021" defTabSz="900781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35016" y="6428897"/>
            <a:ext cx="197524" cy="177482"/>
          </a:xfrm>
          <a:prstGeom prst="rect">
            <a:avLst/>
          </a:prstGeom>
        </p:spPr>
        <p:txBody>
          <a:bodyPr lIns="21606" tIns="21606" rIns="21606" bIns="21606"/>
          <a:lstStyle>
            <a:lvl1pPr defTabSz="823555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26" y="6077768"/>
            <a:ext cx="3750470" cy="63735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Title Text"/>
          <p:cNvSpPr txBox="1">
            <a:spLocks noGrp="1"/>
          </p:cNvSpPr>
          <p:nvPr>
            <p:ph type="title"/>
          </p:nvPr>
        </p:nvSpPr>
        <p:spPr>
          <a:xfrm>
            <a:off x="1267271" y="506759"/>
            <a:ext cx="9665271" cy="757908"/>
          </a:xfrm>
          <a:prstGeom prst="rect">
            <a:avLst/>
          </a:prstGeom>
        </p:spPr>
        <p:txBody>
          <a:bodyPr lIns="25312" tIns="25312" rIns="25312" bIns="25312" anchor="t"/>
          <a:lstStyle>
            <a:lvl1pPr defTabSz="321468">
              <a:lnSpc>
                <a:spcPct val="93000"/>
              </a:lnSpc>
              <a:defRPr sz="1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373" name="Body Level One…"/>
          <p:cNvSpPr txBox="1">
            <a:spLocks noGrp="1"/>
          </p:cNvSpPr>
          <p:nvPr>
            <p:ph type="body" idx="1"/>
          </p:nvPr>
        </p:nvSpPr>
        <p:spPr>
          <a:xfrm>
            <a:off x="1267271" y="1265783"/>
            <a:ext cx="9665271" cy="4301878"/>
          </a:xfrm>
          <a:prstGeom prst="rect">
            <a:avLst/>
          </a:prstGeom>
        </p:spPr>
        <p:txBody>
          <a:bodyPr lIns="25312" tIns="25312" rIns="25312" bIns="25312"/>
          <a:lstStyle>
            <a:lvl1pPr marL="241101" indent="-241101" defTabSz="321468">
              <a:lnSpc>
                <a:spcPct val="93000"/>
              </a:lnSpc>
              <a:spcBef>
                <a:spcPts val="900"/>
              </a:spcBef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241101" indent="216098" defTabSz="321468">
              <a:lnSpc>
                <a:spcPct val="93000"/>
              </a:lnSpc>
              <a:spcBef>
                <a:spcPts val="900"/>
              </a:spcBef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241101" indent="673298" defTabSz="321468">
              <a:lnSpc>
                <a:spcPct val="93000"/>
              </a:lnSpc>
              <a:spcBef>
                <a:spcPts val="900"/>
              </a:spcBef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241101" indent="1130498" defTabSz="321468">
              <a:lnSpc>
                <a:spcPct val="93000"/>
              </a:lnSpc>
              <a:spcBef>
                <a:spcPts val="900"/>
              </a:spcBef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41101" indent="1587698" defTabSz="321468">
              <a:lnSpc>
                <a:spcPct val="93000"/>
              </a:lnSpc>
              <a:spcBef>
                <a:spcPts val="900"/>
              </a:spcBef>
              <a:buSzTx/>
              <a:buFontTx/>
              <a:buNone/>
              <a:defRPr sz="16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5312" y="6388199"/>
            <a:ext cx="139837" cy="127001"/>
          </a:xfrm>
          <a:prstGeom prst="rect">
            <a:avLst/>
          </a:prstGeom>
        </p:spPr>
        <p:txBody>
          <a:bodyPr lIns="0" tIns="0" rIns="0" bIns="0"/>
          <a:lstStyle>
            <a:lvl1pPr algn="l" defTabSz="321468">
              <a:tabLst>
                <a:tab pos="317500" algn="l"/>
              </a:tabLst>
              <a:defRPr sz="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8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1" y="6404293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itle Text"/>
          <p:cNvSpPr txBox="1">
            <a:spLocks noGrp="1"/>
          </p:cNvSpPr>
          <p:nvPr>
            <p:ph type="title"/>
          </p:nvPr>
        </p:nvSpPr>
        <p:spPr>
          <a:xfrm>
            <a:off x="840030" y="366191"/>
            <a:ext cx="10511941" cy="1325103"/>
          </a:xfrm>
          <a:prstGeom prst="rect">
            <a:avLst/>
          </a:prstGeom>
        </p:spPr>
        <p:txBody>
          <a:bodyPr lIns="45702" tIns="45702" rIns="45702" bIns="45702"/>
          <a:lstStyle>
            <a:lvl1pPr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00" name="Body Level One…"/>
          <p:cNvSpPr txBox="1">
            <a:spLocks noGrp="1"/>
          </p:cNvSpPr>
          <p:nvPr>
            <p:ph type="body" idx="1"/>
          </p:nvPr>
        </p:nvSpPr>
        <p:spPr>
          <a:xfrm>
            <a:off x="840030" y="1826183"/>
            <a:ext cx="10511941" cy="4349823"/>
          </a:xfrm>
          <a:prstGeom prst="rect">
            <a:avLst/>
          </a:prstGeom>
        </p:spPr>
        <p:txBody>
          <a:bodyPr lIns="45702" tIns="45702" rIns="45702" bIns="45702"/>
          <a:lstStyle>
            <a:lvl1pPr marL="212271" indent="-212271">
              <a:spcBef>
                <a:spcPts val="900"/>
              </a:spcBef>
              <a:defRPr sz="2600"/>
            </a:lvl1pPr>
            <a:lvl2pPr marL="704850" indent="-247650">
              <a:spcBef>
                <a:spcPts val="900"/>
              </a:spcBef>
              <a:defRPr sz="2600"/>
            </a:lvl2pPr>
            <a:lvl3pPr marL="1211579" indent="-297179">
              <a:spcBef>
                <a:spcPts val="900"/>
              </a:spcBef>
              <a:defRPr sz="2600"/>
            </a:lvl3pPr>
            <a:lvl4pPr marL="1701800" indent="-330200">
              <a:spcBef>
                <a:spcPts val="900"/>
              </a:spcBef>
              <a:defRPr sz="2600"/>
            </a:lvl4pPr>
            <a:lvl5pPr marL="2159000" indent="-330200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106253" y="6424992"/>
            <a:ext cx="245717" cy="225675"/>
          </a:xfrm>
          <a:prstGeom prst="rect">
            <a:avLst/>
          </a:prstGeom>
        </p:spPr>
        <p:txBody>
          <a:bodyPr lIns="45702" tIns="45702" rIns="45702" bIns="45702"/>
          <a:lstStyle>
            <a:lvl1pPr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onders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Afbeelding 2" descr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12191997" cy="6864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Title of the presentation"/>
          <p:cNvSpPr txBox="1">
            <a:spLocks noGrp="1"/>
          </p:cNvSpPr>
          <p:nvPr>
            <p:ph type="title" hasCustomPrompt="1"/>
          </p:nvPr>
        </p:nvSpPr>
        <p:spPr>
          <a:xfrm>
            <a:off x="1200000" y="432002"/>
            <a:ext cx="10080001" cy="328296"/>
          </a:xfrm>
          <a:prstGeom prst="rect">
            <a:avLst/>
          </a:prstGeom>
        </p:spPr>
        <p:txBody>
          <a:bodyPr lIns="0" tIns="0" rIns="0" bIns="0" anchor="t"/>
          <a:lstStyle>
            <a:lvl1pPr>
              <a:lnSpc>
                <a:spcPct val="100000"/>
              </a:lnSpc>
              <a:defRPr sz="21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Title of the presentation</a:t>
            </a:r>
          </a:p>
        </p:txBody>
      </p:sp>
      <p:sp>
        <p:nvSpPr>
          <p:cNvPr id="42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0000" y="6240000"/>
            <a:ext cx="10991998" cy="61800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r">
              <a:lnSpc>
                <a:spcPct val="100000"/>
              </a:lnSpc>
              <a:spcBef>
                <a:spcPts val="200"/>
              </a:spcBef>
              <a:buSzTx/>
              <a:buFontTx/>
              <a:buNone/>
              <a:defRPr sz="1200">
                <a:solidFill>
                  <a:srgbClr val="BE311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9664" indent="-122464" algn="r">
              <a:lnSpc>
                <a:spcPct val="100000"/>
              </a:lnSpc>
              <a:spcBef>
                <a:spcPts val="200"/>
              </a:spcBef>
              <a:buFontTx/>
              <a:buChar char="–"/>
              <a:defRPr sz="1200">
                <a:solidFill>
                  <a:srgbClr val="BE311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indent="-114300" algn="r">
              <a:lnSpc>
                <a:spcPct val="100000"/>
              </a:lnSpc>
              <a:spcBef>
                <a:spcPts val="200"/>
              </a:spcBef>
              <a:buFontTx/>
              <a:defRPr sz="1200">
                <a:solidFill>
                  <a:srgbClr val="BE311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08760" indent="-137160" algn="r">
              <a:lnSpc>
                <a:spcPct val="100000"/>
              </a:lnSpc>
              <a:spcBef>
                <a:spcPts val="200"/>
              </a:spcBef>
              <a:buFontTx/>
              <a:buChar char="–"/>
              <a:defRPr sz="1200">
                <a:solidFill>
                  <a:srgbClr val="BE311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65960" indent="-137160" algn="r">
              <a:lnSpc>
                <a:spcPct val="100000"/>
              </a:lnSpc>
              <a:spcBef>
                <a:spcPts val="200"/>
              </a:spcBef>
              <a:buFontTx/>
              <a:buChar char="»"/>
              <a:defRPr sz="1200">
                <a:solidFill>
                  <a:srgbClr val="BE311A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Additional information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29" name="Tijdelijke aanduiding voor tekst 17"/>
          <p:cNvSpPr>
            <a:spLocks noGrp="1"/>
          </p:cNvSpPr>
          <p:nvPr>
            <p:ph type="body" sz="quarter" idx="21" hasCustomPrompt="1"/>
          </p:nvPr>
        </p:nvSpPr>
        <p:spPr>
          <a:xfrm>
            <a:off x="1199999" y="863999"/>
            <a:ext cx="10080002" cy="4514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00"/>
              </a:spcBef>
              <a:buSzTx/>
              <a:buFontTx/>
              <a:buNone/>
              <a:defRPr sz="2900">
                <a:solidFill>
                  <a:srgbClr val="C0504D"/>
                </a:solidFill>
              </a:defRPr>
            </a:lvl1pPr>
          </a:lstStyle>
          <a:p>
            <a:r>
              <a:t>Title of the slide</a:t>
            </a:r>
          </a:p>
        </p:txBody>
      </p:sp>
      <p:sp>
        <p:nvSpPr>
          <p:cNvPr id="430" name="Tijdelijke aanduiding voor tekst 17"/>
          <p:cNvSpPr>
            <a:spLocks noGrp="1"/>
          </p:cNvSpPr>
          <p:nvPr>
            <p:ph type="body" sz="quarter" idx="22" hasCustomPrompt="1"/>
          </p:nvPr>
        </p:nvSpPr>
        <p:spPr>
          <a:xfrm>
            <a:off x="1199999" y="1440002"/>
            <a:ext cx="10080002" cy="32829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1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Text box for standard texts</a:t>
            </a:r>
          </a:p>
        </p:txBody>
      </p:sp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lIns="45719" tIns="45719" rIns="45719" bIns="45719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45718" tIns="45718" rIns="45718" bIns="45718"/>
          <a:lstStyle/>
          <a:p>
            <a:r>
              <a:t>Title Text</a:t>
            </a:r>
          </a:p>
        </p:txBody>
      </p:sp>
      <p:sp>
        <p:nvSpPr>
          <p:cNvPr id="43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45718" tIns="45718" rIns="45718" bIns="45718"/>
          <a:lstStyle>
            <a:lvl3pPr marL="1234438" indent="-320038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89822" y="6404294"/>
            <a:ext cx="263979" cy="269237"/>
          </a:xfrm>
          <a:prstGeom prst="rect">
            <a:avLst/>
          </a:prstGeom>
        </p:spPr>
        <p:txBody>
          <a:bodyPr lIns="45718" tIns="45718" rIns="45718" bIns="45718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Text"/>
          <p:cNvSpPr txBox="1">
            <a:spLocks noGrp="1"/>
          </p:cNvSpPr>
          <p:nvPr>
            <p:ph type="title"/>
          </p:nvPr>
        </p:nvSpPr>
        <p:spPr>
          <a:xfrm>
            <a:off x="962748" y="392354"/>
            <a:ext cx="10268006" cy="1314920"/>
          </a:xfrm>
          <a:prstGeom prst="rect">
            <a:avLst/>
          </a:prstGeom>
        </p:spPr>
        <p:txBody>
          <a:bodyPr lIns="21598" tIns="21598" rIns="21598" bIns="21598"/>
          <a:lstStyle>
            <a:lvl1pPr defTabSz="900780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466" name="Body Level One…"/>
          <p:cNvSpPr txBox="1">
            <a:spLocks noGrp="1"/>
          </p:cNvSpPr>
          <p:nvPr>
            <p:ph type="body" idx="1"/>
          </p:nvPr>
        </p:nvSpPr>
        <p:spPr>
          <a:xfrm>
            <a:off x="962748" y="1841125"/>
            <a:ext cx="10268006" cy="4316397"/>
          </a:xfrm>
          <a:prstGeom prst="rect">
            <a:avLst/>
          </a:prstGeom>
        </p:spPr>
        <p:txBody>
          <a:bodyPr lIns="21598" tIns="21598" rIns="21598" bIns="21598"/>
          <a:lstStyle>
            <a:lvl1pPr marL="198943" indent="-198943" defTabSz="900780">
              <a:spcBef>
                <a:spcPts val="900"/>
              </a:spcBef>
              <a:defRPr sz="2400"/>
            </a:lvl1pPr>
            <a:lvl2pPr marL="1176411" indent="-231423" defTabSz="900780">
              <a:spcBef>
                <a:spcPts val="900"/>
              </a:spcBef>
              <a:defRPr sz="2400"/>
            </a:lvl2pPr>
            <a:lvl3pPr marL="2166554" indent="-276580" defTabSz="900780">
              <a:spcBef>
                <a:spcPts val="900"/>
              </a:spcBef>
              <a:defRPr sz="2400"/>
            </a:lvl3pPr>
            <a:lvl4pPr marL="3141441" indent="-306481" defTabSz="900780">
              <a:spcBef>
                <a:spcPts val="900"/>
              </a:spcBef>
              <a:defRPr sz="2400"/>
            </a:lvl4pPr>
            <a:lvl5pPr marL="4086428" indent="-306482" defTabSz="900780">
              <a:spcBef>
                <a:spcPts val="9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46118" y="6426429"/>
            <a:ext cx="184633" cy="180268"/>
          </a:xfrm>
          <a:prstGeom prst="rect">
            <a:avLst/>
          </a:prstGeom>
        </p:spPr>
        <p:txBody>
          <a:bodyPr lIns="21598" tIns="21598" rIns="21598" bIns="21598"/>
          <a:lstStyle>
            <a:lvl1pPr defTabSz="823554">
              <a:defRPr sz="10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2152943" y="1076237"/>
            <a:ext cx="7890393" cy="1018041"/>
          </a:xfrm>
          <a:prstGeom prst="rect">
            <a:avLst/>
          </a:prstGeom>
        </p:spPr>
        <p:txBody>
          <a:bodyPr lIns="17602" tIns="17602" rIns="17602" bIns="17602"/>
          <a:lstStyle>
            <a:lvl1pPr defTabSz="893472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152943" y="2197905"/>
            <a:ext cx="7890393" cy="3341847"/>
          </a:xfrm>
          <a:prstGeom prst="rect">
            <a:avLst/>
          </a:prstGeom>
        </p:spPr>
        <p:txBody>
          <a:bodyPr lIns="17602" tIns="17602" rIns="17602" bIns="17602"/>
          <a:lstStyle>
            <a:lvl1pPr marL="214498" indent="-214498" defTabSz="893472">
              <a:spcBef>
                <a:spcPts val="900"/>
              </a:spcBef>
              <a:defRPr sz="2600"/>
            </a:lvl1pPr>
            <a:lvl2pPr marL="1142793" indent="-251801" defTabSz="893472">
              <a:spcBef>
                <a:spcPts val="900"/>
              </a:spcBef>
              <a:defRPr sz="2600"/>
            </a:lvl2pPr>
            <a:lvl3pPr marL="2086793" indent="-304812" defTabSz="893472">
              <a:spcBef>
                <a:spcPts val="900"/>
              </a:spcBef>
              <a:defRPr sz="2600"/>
            </a:lvl3pPr>
            <a:lvl4pPr marL="3003911" indent="-330937" defTabSz="893472">
              <a:spcBef>
                <a:spcPts val="900"/>
              </a:spcBef>
              <a:defRPr sz="2600"/>
            </a:lvl4pPr>
            <a:lvl5pPr marL="3894904" indent="-330939" defTabSz="893472">
              <a:spcBef>
                <a:spcPts val="900"/>
              </a:spcBef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853821" y="5732994"/>
            <a:ext cx="189515" cy="169473"/>
          </a:xfrm>
          <a:prstGeom prst="rect">
            <a:avLst/>
          </a:prstGeom>
        </p:spPr>
        <p:txBody>
          <a:bodyPr lIns="17602" tIns="17602" rIns="17602" bIns="17602"/>
          <a:lstStyle>
            <a:lvl1pPr defTabSz="901035">
              <a:defRPr sz="11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95178" y="6414761"/>
            <a:ext cx="258623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5" r:id="rId42"/>
    <p:sldLayoutId id="2147483696" r:id="rId43"/>
    <p:sldLayoutId id="2147483699" r:id="rId44"/>
    <p:sldLayoutId id="2147483700" r:id="rId4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tif"/><Relationship Id="rId3" Type="http://schemas.openxmlformats.org/officeDocument/2006/relationships/image" Target="../media/image8.png"/><Relationship Id="rId7" Type="http://schemas.openxmlformats.org/officeDocument/2006/relationships/image" Target="../media/image12.tif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image" Target="../media/image7.tif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ti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hyperlink" Target="https://psyarxiv.com/n2yg7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"/><Relationship Id="rId4" Type="http://schemas.openxmlformats.org/officeDocument/2006/relationships/image" Target="../media/image32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sting models of change in longitudinal data"/>
          <p:cNvSpPr txBox="1">
            <a:spLocks noGrp="1"/>
          </p:cNvSpPr>
          <p:nvPr>
            <p:ph type="title"/>
          </p:nvPr>
        </p:nvSpPr>
        <p:spPr>
          <a:xfrm>
            <a:off x="1770240" y="1125053"/>
            <a:ext cx="8350724" cy="17042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rPr lang="en-US" sz="4400" dirty="0"/>
              <a:t>An introduction to Latent Growth Curve Modeling</a:t>
            </a:r>
            <a:endParaRPr sz="4400" dirty="0"/>
          </a:p>
        </p:txBody>
      </p:sp>
      <p:sp>
        <p:nvSpPr>
          <p:cNvPr id="486" name="Rogier A. Kievit…"/>
          <p:cNvSpPr txBox="1"/>
          <p:nvPr/>
        </p:nvSpPr>
        <p:spPr>
          <a:xfrm>
            <a:off x="1770240" y="5132877"/>
            <a:ext cx="8651520" cy="12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922" tIns="22922" rIns="22922" bIns="22922" anchor="b">
            <a:normAutofit/>
          </a:bodyPr>
          <a:lstStyle/>
          <a:p>
            <a:pPr algn="ctr" defTabSz="893472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Rogier A. Kievit</a:t>
            </a:r>
          </a:p>
          <a:p>
            <a:pPr algn="ctr" defTabSz="893472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Lifespan Cognitive Dynamics Group</a:t>
            </a:r>
          </a:p>
        </p:txBody>
      </p:sp>
      <p:pic>
        <p:nvPicPr>
          <p:cNvPr id="487" name="labpic" descr="lab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90" y="3101931"/>
            <a:ext cx="5091220" cy="238690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rogier.kievit@radboudumc.nl"/>
          <p:cNvSpPr txBox="1"/>
          <p:nvPr/>
        </p:nvSpPr>
        <p:spPr>
          <a:xfrm>
            <a:off x="4240208" y="6477993"/>
            <a:ext cx="3711584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93472">
              <a:lnSpc>
                <a:spcPct val="90000"/>
              </a:lnSpc>
              <a:defRPr sz="2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rogier.kievit@radboudumc.nl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16" y="38005"/>
            <a:ext cx="3248609" cy="104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3" y="-2730"/>
            <a:ext cx="4529692" cy="104605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One wave, two wave, three waves, lots"/>
          <p:cNvSpPr txBox="1"/>
          <p:nvPr/>
        </p:nvSpPr>
        <p:spPr>
          <a:xfrm>
            <a:off x="6049803" y="1817371"/>
            <a:ext cx="92394" cy="604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93472">
              <a:lnSpc>
                <a:spcPct val="90000"/>
              </a:lnSpc>
              <a:defRPr sz="37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Model fitting in SEM</a:t>
            </a:r>
          </a:p>
        </p:txBody>
      </p:sp>
      <p:pic>
        <p:nvPicPr>
          <p:cNvPr id="463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91" y="1827212"/>
            <a:ext cx="7123990" cy="33401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2BB41-EA65-89A4-4AA0-2D05EC42F782}"/>
              </a:ext>
            </a:extLst>
          </p:cNvPr>
          <p:cNvSpPr txBox="1"/>
          <p:nvPr/>
        </p:nvSpPr>
        <p:spPr>
          <a:xfrm>
            <a:off x="145192" y="1690688"/>
            <a:ext cx="5143499" cy="4554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1. Overall model fit: chi square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2. Model fit: Comparative fit indices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3. Model fit: Model misfit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4. Comparative model fit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5. Parameter estimates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3" grpId="0" animBg="1" advAuto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Chi square test</a:t>
            </a:r>
          </a:p>
        </p:txBody>
      </p:sp>
      <p:sp>
        <p:nvSpPr>
          <p:cNvPr id="46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rPr dirty="0"/>
              <a:t>Basic principle: Test of perfect model fit</a:t>
            </a:r>
          </a:p>
          <a:p>
            <a:pPr>
              <a:defRPr sz="3200"/>
            </a:pPr>
            <a:r>
              <a:rPr dirty="0"/>
              <a:t>We have a proposed model</a:t>
            </a:r>
          </a:p>
          <a:p>
            <a:pPr>
              <a:defRPr sz="3200"/>
            </a:pPr>
            <a:r>
              <a:rPr dirty="0"/>
              <a:t>IF that model generated our data…</a:t>
            </a:r>
          </a:p>
          <a:p>
            <a:pPr>
              <a:defRPr sz="3200"/>
            </a:pPr>
            <a:r>
              <a:rPr dirty="0"/>
              <a:t>THEN we know the expected misfit of the data to this model</a:t>
            </a:r>
          </a:p>
          <a:p>
            <a:pPr marL="685800" lvl="1" indent="-228600">
              <a:spcBef>
                <a:spcPts val="500"/>
              </a:spcBef>
            </a:pPr>
            <a:r>
              <a:rPr dirty="0"/>
              <a:t>Chi square, with </a:t>
            </a:r>
            <a:r>
              <a:rPr i="1" dirty="0"/>
              <a:t>k</a:t>
            </a:r>
            <a:r>
              <a:rPr dirty="0"/>
              <a:t> degrees of freedom</a:t>
            </a:r>
            <a:endParaRPr sz="2400" dirty="0"/>
          </a:p>
          <a:p>
            <a:pPr>
              <a:defRPr sz="3200"/>
            </a:pPr>
            <a:r>
              <a:rPr dirty="0"/>
              <a:t>If the data deviates significantly more than expected…</a:t>
            </a:r>
          </a:p>
          <a:p>
            <a:pPr>
              <a:defRPr sz="3200"/>
            </a:pPr>
            <a:r>
              <a:rPr dirty="0"/>
              <a:t>Then the hypothesis of perfect fit is rejected</a:t>
            </a:r>
          </a:p>
        </p:txBody>
      </p:sp>
      <p:pic>
        <p:nvPicPr>
          <p:cNvPr id="467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429" y="157284"/>
            <a:ext cx="4161633" cy="2774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6" grpId="0" build="p" bldLvl="5" animBg="1" advAuto="0"/>
      <p:bldP spid="46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Different..</a:t>
            </a:r>
          </a:p>
        </p:txBody>
      </p:sp>
      <p:sp>
        <p:nvSpPr>
          <p:cNvPr id="47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355600" y="3242499"/>
            <a:ext cx="10515600" cy="2595565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P&lt;0.05</a:t>
            </a:r>
          </a:p>
        </p:txBody>
      </p:sp>
      <p:grpSp>
        <p:nvGrpSpPr>
          <p:cNvPr id="473" name="Group 8"/>
          <p:cNvGrpSpPr/>
          <p:nvPr/>
        </p:nvGrpSpPr>
        <p:grpSpPr>
          <a:xfrm>
            <a:off x="5280643" y="657226"/>
            <a:ext cx="6311928" cy="2595566"/>
            <a:chOff x="0" y="0"/>
            <a:chExt cx="7299970" cy="2813692"/>
          </a:xfrm>
        </p:grpSpPr>
        <p:pic>
          <p:nvPicPr>
            <p:cNvPr id="471" name="Picture 3" descr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19399" y="0"/>
              <a:ext cx="4480572" cy="28136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Picture 4" descr="Picture 4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971800" cy="27783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74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43" y="3981329"/>
            <a:ext cx="4137672" cy="27462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Group 13"/>
          <p:cNvGrpSpPr/>
          <p:nvPr/>
        </p:nvGrpSpPr>
        <p:grpSpPr>
          <a:xfrm>
            <a:off x="1523998" y="1849820"/>
            <a:ext cx="3708402" cy="1585775"/>
            <a:chOff x="117514" y="216855"/>
            <a:chExt cx="3708400" cy="1585773"/>
          </a:xfrm>
        </p:grpSpPr>
        <p:sp>
          <p:nvSpPr>
            <p:cNvPr id="475" name="Straight Arrow Connector 6"/>
            <p:cNvSpPr/>
            <p:nvPr/>
          </p:nvSpPr>
          <p:spPr>
            <a:xfrm flipV="1">
              <a:off x="117514" y="216855"/>
              <a:ext cx="3708400" cy="1585773"/>
            </a:xfrm>
            <a:prstGeom prst="line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76" name="TextBox 11"/>
            <p:cNvSpPr txBox="1"/>
            <p:nvPr/>
          </p:nvSpPr>
          <p:spPr>
            <a:xfrm rot="20129643">
              <a:off x="500563" y="573192"/>
              <a:ext cx="2304750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rPr dirty="0"/>
                <a:t>Standard stats</a:t>
              </a:r>
            </a:p>
          </p:txBody>
        </p:sp>
      </p:grpSp>
      <p:grpSp>
        <p:nvGrpSpPr>
          <p:cNvPr id="480" name="Group 14"/>
          <p:cNvGrpSpPr/>
          <p:nvPr/>
        </p:nvGrpSpPr>
        <p:grpSpPr>
          <a:xfrm>
            <a:off x="1524000" y="3603678"/>
            <a:ext cx="3708401" cy="1743023"/>
            <a:chOff x="0" y="0"/>
            <a:chExt cx="3708400" cy="1743022"/>
          </a:xfrm>
        </p:grpSpPr>
        <p:sp>
          <p:nvSpPr>
            <p:cNvPr id="478" name="TextBox 10"/>
            <p:cNvSpPr txBox="1"/>
            <p:nvPr/>
          </p:nvSpPr>
          <p:spPr>
            <a:xfrm rot="1733181">
              <a:off x="1067394" y="156130"/>
              <a:ext cx="790982" cy="561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SEM</a:t>
              </a:r>
            </a:p>
          </p:txBody>
        </p:sp>
        <p:sp>
          <p:nvSpPr>
            <p:cNvPr id="479" name="Straight Arrow Connector 12"/>
            <p:cNvSpPr/>
            <p:nvPr/>
          </p:nvSpPr>
          <p:spPr>
            <a:xfrm>
              <a:off x="0" y="39632"/>
              <a:ext cx="3708400" cy="1703391"/>
            </a:xfrm>
            <a:prstGeom prst="line">
              <a:avLst/>
            </a:prstGeom>
            <a:noFill/>
            <a:ln w="76200" cap="flat">
              <a:solidFill>
                <a:schemeClr val="accent5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" grpId="0" build="p" animBg="1" advAuto="0"/>
      <p:bldP spid="473" grpId="0" animBg="1" advAuto="0"/>
      <p:bldP spid="474" grpId="0" animBg="1" advAuto="0"/>
      <p:bldP spid="477" grpId="0" animBg="1" advAuto="0"/>
      <p:bldP spid="480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Model fit: Comparative fit indices</a:t>
            </a:r>
          </a:p>
        </p:txBody>
      </p:sp>
      <p:sp>
        <p:nvSpPr>
          <p:cNvPr id="483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409700"/>
            <a:ext cx="10515600" cy="4767263"/>
          </a:xfrm>
          <a:prstGeom prst="rect">
            <a:avLst/>
          </a:prstGeom>
        </p:spPr>
        <p:txBody>
          <a:bodyPr/>
          <a:lstStyle/>
          <a:p>
            <a:r>
              <a:t>Basic idea: How much better does my model perform than a baseline, reference (e.g. independence) model?</a:t>
            </a:r>
          </a:p>
          <a:p>
            <a:r>
              <a:t>Conceptually similar to (adjusted) r-squared: given my model complexity, how well do I explain the data</a:t>
            </a:r>
          </a:p>
          <a:p>
            <a:r>
              <a:t>Range: 0-1</a:t>
            </a:r>
          </a:p>
          <a:p>
            <a:r>
              <a:t>Cutoff: &gt;0.95-0.97 </a:t>
            </a:r>
          </a:p>
          <a:p>
            <a:r>
              <a:t>Examples: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CFI, TLI, NNFI, GFI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Model fit: Model misfit indices</a:t>
            </a:r>
          </a:p>
        </p:txBody>
      </p:sp>
      <p:sp>
        <p:nvSpPr>
          <p:cNvPr id="48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Basic idea: How </a:t>
            </a:r>
            <a:r>
              <a:rPr i="1"/>
              <a:t>wrong</a:t>
            </a:r>
            <a:r>
              <a:t> is my fitted model?</a:t>
            </a:r>
          </a:p>
          <a:p>
            <a:r>
              <a:t>Conceptually: what is the </a:t>
            </a:r>
            <a:r>
              <a:rPr i="1"/>
              <a:t>average wrongness </a:t>
            </a:r>
          </a:p>
          <a:p>
            <a:r>
              <a:t>Examples:</a:t>
            </a:r>
          </a:p>
          <a:p>
            <a:pPr marL="685800" lvl="1" indent="-228600">
              <a:spcBef>
                <a:spcPts val="500"/>
              </a:spcBef>
              <a:defRPr sz="2400"/>
            </a:pPr>
            <a:r>
              <a:t>RMSEA, SRMR</a:t>
            </a:r>
          </a:p>
          <a:p>
            <a:r>
              <a:t>Range: ~0-1</a:t>
            </a:r>
          </a:p>
          <a:p>
            <a:r>
              <a:t>Cutoffs: &lt;0.08-0.05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8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6" grpId="0" build="p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Model Comparison A: chi square</a:t>
            </a:r>
          </a:p>
        </p:txBody>
      </p:sp>
      <p:sp>
        <p:nvSpPr>
          <p:cNvPr id="48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95030" y="1504278"/>
            <a:ext cx="6512171" cy="4672685"/>
          </a:xfrm>
          <a:prstGeom prst="rect">
            <a:avLst/>
          </a:prstGeom>
        </p:spPr>
        <p:txBody>
          <a:bodyPr/>
          <a:lstStyle/>
          <a:p>
            <a:pPr>
              <a:defRPr sz="2600"/>
            </a:pPr>
            <a:r>
              <a:rPr dirty="0"/>
              <a:t>The </a:t>
            </a:r>
            <a:r>
              <a:rPr i="1" dirty="0"/>
              <a:t>difference </a:t>
            </a:r>
            <a:r>
              <a:rPr dirty="0"/>
              <a:t>in model fit is </a:t>
            </a:r>
            <a:r>
              <a:rPr i="1" dirty="0"/>
              <a:t>also </a:t>
            </a:r>
            <a:r>
              <a:rPr dirty="0"/>
              <a:t>chi-square distributed</a:t>
            </a:r>
          </a:p>
          <a:p>
            <a:pPr>
              <a:defRPr sz="2600"/>
            </a:pPr>
            <a:r>
              <a:rPr dirty="0"/>
              <a:t>Only works if models are </a:t>
            </a:r>
            <a:r>
              <a:rPr b="1" i="1" dirty="0"/>
              <a:t>nested</a:t>
            </a:r>
          </a:p>
          <a:p>
            <a:pPr marL="685800" lvl="1" indent="-228600">
              <a:spcBef>
                <a:spcPts val="500"/>
              </a:spcBef>
              <a:defRPr sz="2600" i="1"/>
            </a:pPr>
            <a:r>
              <a:rPr dirty="0"/>
              <a:t>You can turn model 1 into model 2 by simply freeing parameters</a:t>
            </a:r>
          </a:p>
          <a:p>
            <a:pPr>
              <a:defRPr sz="2600"/>
            </a:pPr>
            <a:r>
              <a:rPr dirty="0"/>
              <a:t>Conceptually:</a:t>
            </a:r>
          </a:p>
          <a:p>
            <a:pPr marL="685800" lvl="1" indent="-228600">
              <a:spcBef>
                <a:spcPts val="500"/>
              </a:spcBef>
              <a:defRPr sz="2600"/>
            </a:pPr>
            <a:r>
              <a:rPr dirty="0"/>
              <a:t>Does the more complicated model fit significantly better than would be expected just by making </a:t>
            </a:r>
            <a:r>
              <a:rPr i="1" dirty="0"/>
              <a:t>any model </a:t>
            </a:r>
            <a:r>
              <a:rPr dirty="0"/>
              <a:t>more (needlessly) complicated</a:t>
            </a:r>
          </a:p>
          <a:p>
            <a:pPr>
              <a:spcBef>
                <a:spcPts val="500"/>
              </a:spcBef>
              <a:defRPr sz="2600"/>
            </a:pPr>
            <a:r>
              <a:rPr dirty="0"/>
              <a:t>Can also use information criteria (AIC/BIC)</a:t>
            </a:r>
          </a:p>
        </p:txBody>
      </p:sp>
      <p:pic>
        <p:nvPicPr>
          <p:cNvPr id="49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337" y="1504278"/>
            <a:ext cx="4161633" cy="2774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4" descr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63650" y="4921820"/>
            <a:ext cx="4911334" cy="921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9" grpId="0" build="p" bldLvl="5" animBg="1" advAuto="0"/>
      <p:bldP spid="490" grpId="0" animBg="1" advAuto="0"/>
      <p:bldP spid="49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Methods: Latent Growth Curve"/>
          <p:cNvSpPr txBox="1"/>
          <p:nvPr/>
        </p:nvSpPr>
        <p:spPr>
          <a:xfrm>
            <a:off x="598890" y="195703"/>
            <a:ext cx="10726440" cy="101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7602" tIns="17602" rIns="17602" bIns="17602" anchor="ctr">
            <a:normAutofit fontScale="92500" lnSpcReduction="10000"/>
          </a:bodyPr>
          <a:lstStyle>
            <a:lvl1pPr defTabSz="893472">
              <a:lnSpc>
                <a:spcPct val="90000"/>
              </a:lnSpc>
              <a:defRPr sz="4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NL" dirty="0"/>
              <a:t>A particular type of SEM: </a:t>
            </a:r>
            <a:br>
              <a:rPr lang="en-NL" dirty="0"/>
            </a:br>
            <a:r>
              <a:rPr lang="en-NL" i="1" dirty="0"/>
              <a:t>Latent Growth Curve Models </a:t>
            </a:r>
            <a:endParaRPr dirty="0"/>
          </a:p>
        </p:txBody>
      </p:sp>
      <p:sp>
        <p:nvSpPr>
          <p:cNvPr id="652" name="Flexible framework to capture:…"/>
          <p:cNvSpPr txBox="1">
            <a:spLocks noGrp="1"/>
          </p:cNvSpPr>
          <p:nvPr>
            <p:ph type="body" idx="1"/>
          </p:nvPr>
        </p:nvSpPr>
        <p:spPr>
          <a:xfrm>
            <a:off x="452805" y="1479341"/>
            <a:ext cx="7683423" cy="4454088"/>
          </a:xfrm>
          <a:prstGeom prst="rect">
            <a:avLst/>
          </a:prstGeom>
        </p:spPr>
        <p:txBody>
          <a:bodyPr/>
          <a:lstStyle/>
          <a:p>
            <a:pPr>
              <a:defRPr sz="2800"/>
            </a:pPr>
            <a:r>
              <a:rPr dirty="0"/>
              <a:t>Flexible framework to capture:</a:t>
            </a:r>
          </a:p>
          <a:p>
            <a:pPr>
              <a:defRPr sz="2800">
                <a:solidFill>
                  <a:srgbClr val="FF7E79"/>
                </a:solidFill>
              </a:defRPr>
            </a:pPr>
            <a:r>
              <a:rPr dirty="0"/>
              <a:t>Individual differences at baseline</a:t>
            </a:r>
          </a:p>
          <a:p>
            <a:pPr>
              <a:defRPr sz="2800">
                <a:solidFill>
                  <a:srgbClr val="929000"/>
                </a:solidFill>
              </a:defRPr>
            </a:pPr>
            <a:r>
              <a:rPr dirty="0"/>
              <a:t>The shape of change</a:t>
            </a:r>
          </a:p>
          <a:p>
            <a:pPr>
              <a:defRPr sz="2800">
                <a:solidFill>
                  <a:srgbClr val="7A81FF"/>
                </a:solidFill>
              </a:defRPr>
            </a:pPr>
            <a:r>
              <a:rPr dirty="0"/>
              <a:t>Mean change over time (slope)</a:t>
            </a:r>
          </a:p>
          <a:p>
            <a:pPr>
              <a:defRPr sz="2800">
                <a:solidFill>
                  <a:srgbClr val="FF40FF"/>
                </a:solidFill>
              </a:defRPr>
            </a:pPr>
            <a:r>
              <a:rPr dirty="0"/>
              <a:t>Individual differences in change over time (slope variance)</a:t>
            </a:r>
          </a:p>
          <a:p>
            <a:pPr>
              <a:defRPr sz="2800">
                <a:solidFill>
                  <a:srgbClr val="008F00"/>
                </a:solidFill>
              </a:defRPr>
            </a:pPr>
            <a:r>
              <a:rPr dirty="0"/>
              <a:t>The association between present and future (slope-intercept covariance)</a:t>
            </a:r>
          </a:p>
        </p:txBody>
      </p:sp>
      <p:sp>
        <p:nvSpPr>
          <p:cNvPr id="653" name="Kievit et al., (2018). Developmental cognitive neuroscience using latent change score models: A tutorial and applications. Developmental cognitive neuroscience, 33, 99-117.…"/>
          <p:cNvSpPr txBox="1"/>
          <p:nvPr/>
        </p:nvSpPr>
        <p:spPr>
          <a:xfrm>
            <a:off x="368799" y="5677746"/>
            <a:ext cx="11454402" cy="105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latin typeface="Gill Sans"/>
                <a:ea typeface="Gill Sans"/>
                <a:cs typeface="Gill Sans"/>
                <a:sym typeface="Gill Sans"/>
              </a:defRPr>
            </a:pPr>
            <a:r>
              <a:t>Kievit et al., (2018). Developmental cognitive neuroscience using latent change score models: A tutorial and applications. Developmental cognitive neuroscience, 33, 99-117.</a:t>
            </a:r>
          </a:p>
          <a:p>
            <a:pPr>
              <a:defRPr sz="1600">
                <a:latin typeface="Gill Sans"/>
                <a:ea typeface="Gill Sans"/>
                <a:cs typeface="Gill Sans"/>
                <a:sym typeface="Gill Sans"/>
              </a:defRPr>
            </a:pPr>
            <a:r>
              <a:t>Duncan &amp; Duncan (2004). An introduction to latent curve modelling. Behaviour Therapy, 35, 333-363. </a:t>
            </a:r>
          </a:p>
          <a:p>
            <a:pPr>
              <a:defRPr sz="1600">
                <a:latin typeface="Gill Sans"/>
                <a:ea typeface="Gill Sans"/>
                <a:cs typeface="Gill Sans"/>
                <a:sym typeface="Gill Sans"/>
              </a:defRPr>
            </a:pPr>
            <a:r>
              <a:t>McNeish, D. &amp; Matta, T. (2017). Differentiating Between Mixed Effects and Latent Curve Approaches to Growth Modeling.</a:t>
            </a:r>
          </a:p>
        </p:txBody>
      </p:sp>
      <p:pic>
        <p:nvPicPr>
          <p:cNvPr id="654" name="Image" descr="Image"/>
          <p:cNvPicPr>
            <a:picLocks noChangeAspect="1"/>
          </p:cNvPicPr>
          <p:nvPr/>
        </p:nvPicPr>
        <p:blipFill>
          <a:blip r:embed="rId2"/>
          <a:srcRect l="19116" t="4154" r="40093" b="7962"/>
          <a:stretch>
            <a:fillRect/>
          </a:stretch>
        </p:blipFill>
        <p:spPr>
          <a:xfrm>
            <a:off x="8065209" y="236574"/>
            <a:ext cx="3577782" cy="4099045"/>
          </a:xfrm>
          <a:prstGeom prst="rect">
            <a:avLst/>
          </a:prstGeom>
          <a:ln w="12700">
            <a:miter lim="400000"/>
          </a:ln>
        </p:spPr>
      </p:pic>
      <p:sp>
        <p:nvSpPr>
          <p:cNvPr id="655" name="Line"/>
          <p:cNvSpPr/>
          <p:nvPr/>
        </p:nvSpPr>
        <p:spPr>
          <a:xfrm>
            <a:off x="9887332" y="821453"/>
            <a:ext cx="1204395" cy="1014117"/>
          </a:xfrm>
          <a:prstGeom prst="line">
            <a:avLst/>
          </a:prstGeom>
          <a:ln w="50800">
            <a:solidFill>
              <a:srgbClr val="7A81FF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6" name="Connection Line"/>
          <p:cNvSpPr/>
          <p:nvPr/>
        </p:nvSpPr>
        <p:spPr>
          <a:xfrm>
            <a:off x="8818537" y="1479341"/>
            <a:ext cx="2187781" cy="541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86" y="-5356"/>
                  <a:pt x="14386" y="-5400"/>
                  <a:pt x="21600" y="16068"/>
                </a:cubicBezTo>
              </a:path>
            </a:pathLst>
          </a:custGeom>
          <a:ln w="25400">
            <a:solidFill>
              <a:srgbClr val="009051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7" name="Connection Line"/>
          <p:cNvSpPr/>
          <p:nvPr/>
        </p:nvSpPr>
        <p:spPr>
          <a:xfrm>
            <a:off x="11447991" y="1918758"/>
            <a:ext cx="630998" cy="2510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8" h="21600" extrusionOk="0">
                <a:moveTo>
                  <a:pt x="0" y="0"/>
                </a:moveTo>
                <a:cubicBezTo>
                  <a:pt x="20910" y="7547"/>
                  <a:pt x="21600" y="14747"/>
                  <a:pt x="2071" y="21600"/>
                </a:cubicBezTo>
              </a:path>
            </a:pathLst>
          </a:custGeom>
          <a:ln w="25400">
            <a:solidFill>
              <a:srgbClr val="FF2F92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58" name="Connection Line"/>
          <p:cNvSpPr/>
          <p:nvPr/>
        </p:nvSpPr>
        <p:spPr>
          <a:xfrm>
            <a:off x="7776820" y="2054362"/>
            <a:ext cx="514876" cy="246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0"/>
                </a:moveTo>
                <a:cubicBezTo>
                  <a:pt x="-5282" y="4022"/>
                  <a:pt x="-5399" y="11222"/>
                  <a:pt x="15849" y="21600"/>
                </a:cubicBezTo>
              </a:path>
            </a:pathLst>
          </a:custGeom>
          <a:ln w="25400">
            <a:solidFill>
              <a:srgbClr val="FF7E79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62" name="Group"/>
          <p:cNvGrpSpPr/>
          <p:nvPr/>
        </p:nvGrpSpPr>
        <p:grpSpPr>
          <a:xfrm>
            <a:off x="9429827" y="2415541"/>
            <a:ext cx="2407845" cy="528318"/>
            <a:chOff x="0" y="0"/>
            <a:chExt cx="2407843" cy="528316"/>
          </a:xfrm>
        </p:grpSpPr>
        <p:sp>
          <p:nvSpPr>
            <p:cNvPr id="659" name="0"/>
            <p:cNvSpPr txBox="1"/>
            <p:nvPr/>
          </p:nvSpPr>
          <p:spPr>
            <a:xfrm>
              <a:off x="366962" y="78739"/>
              <a:ext cx="203023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/>
              </a:lvl1pPr>
            </a:lstStyle>
            <a:p>
              <a:r>
                <a:t>0</a:t>
              </a:r>
            </a:p>
          </p:txBody>
        </p:sp>
        <p:sp>
          <p:nvSpPr>
            <p:cNvPr id="660" name="1"/>
            <p:cNvSpPr txBox="1"/>
            <p:nvPr/>
          </p:nvSpPr>
          <p:spPr>
            <a:xfrm>
              <a:off x="760662" y="167639"/>
              <a:ext cx="203023" cy="3073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>
                <a:defRPr sz="1400"/>
              </a:lvl1pPr>
            </a:lstStyle>
            <a:p>
              <a:r>
                <a:t>1</a:t>
              </a:r>
            </a:p>
          </p:txBody>
        </p:sp>
        <p:sp>
          <p:nvSpPr>
            <p:cNvPr id="661" name="Rounded Rectangle"/>
            <p:cNvSpPr/>
            <p:nvPr/>
          </p:nvSpPr>
          <p:spPr>
            <a:xfrm>
              <a:off x="0" y="0"/>
              <a:ext cx="2407844" cy="528317"/>
            </a:xfrm>
            <a:prstGeom prst="roundRect">
              <a:avLst>
                <a:gd name="adj" fmla="val 36058"/>
              </a:avLst>
            </a:prstGeom>
            <a:noFill/>
            <a:ln w="50800" cap="flat">
              <a:solidFill>
                <a:srgbClr val="929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sp>
        <p:nvSpPr>
          <p:cNvPr id="663" name="Line"/>
          <p:cNvSpPr/>
          <p:nvPr/>
        </p:nvSpPr>
        <p:spPr>
          <a:xfrm flipH="1">
            <a:off x="8635818" y="867848"/>
            <a:ext cx="1038680" cy="1038680"/>
          </a:xfrm>
          <a:prstGeom prst="line">
            <a:avLst/>
          </a:prstGeom>
          <a:ln w="50800">
            <a:solidFill>
              <a:srgbClr val="FF7E7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" grpId="1" build="p" bldLvl="5" animBg="1" advAuto="0"/>
      <p:bldP spid="653" grpId="8" animBg="1" advAuto="0"/>
      <p:bldP spid="655" grpId="5" animBg="1" advAuto="0"/>
      <p:bldP spid="656" grpId="7" animBg="1" advAuto="0"/>
      <p:bldP spid="657" grpId="6" animBg="1" advAuto="0"/>
      <p:bldP spid="658" grpId="2" animBg="1" advAuto="0"/>
      <p:bldP spid="662" grpId="4" animBg="1" advAuto="0"/>
      <p:bldP spid="663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tep by step"/>
          <p:cNvSpPr txBox="1">
            <a:spLocks noGrp="1"/>
          </p:cNvSpPr>
          <p:nvPr>
            <p:ph type="title"/>
          </p:nvPr>
        </p:nvSpPr>
        <p:spPr>
          <a:xfrm>
            <a:off x="251548" y="375421"/>
            <a:ext cx="10268006" cy="131492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rPr lang="en-US" dirty="0"/>
              <a:t>Fitting a latent growth curve in Lavaan</a:t>
            </a:r>
            <a:endParaRPr dirty="0"/>
          </a:p>
        </p:txBody>
      </p:sp>
      <p:sp>
        <p:nvSpPr>
          <p:cNvPr id="666" name="As graphical model"/>
          <p:cNvSpPr txBox="1">
            <a:spLocks noGrp="1"/>
          </p:cNvSpPr>
          <p:nvPr>
            <p:ph type="body" sz="quarter" idx="1"/>
          </p:nvPr>
        </p:nvSpPr>
        <p:spPr>
          <a:xfrm>
            <a:off x="387013" y="3212725"/>
            <a:ext cx="10268007" cy="947655"/>
          </a:xfrm>
          <a:prstGeom prst="rect">
            <a:avLst/>
          </a:prstGeom>
        </p:spPr>
        <p:txBody>
          <a:bodyPr/>
          <a:lstStyle/>
          <a:p>
            <a:pPr marL="198943" indent="-198943">
              <a:defRPr sz="2800"/>
            </a:pPr>
            <a:r>
              <a:t>As </a:t>
            </a:r>
            <a:r>
              <a:rPr i="1"/>
              <a:t>graphical model</a:t>
            </a:r>
          </a:p>
        </p:txBody>
      </p:sp>
      <p:sp>
        <p:nvSpPr>
          <p:cNvPr id="668" name="As syntax"/>
          <p:cNvSpPr txBox="1"/>
          <p:nvPr/>
        </p:nvSpPr>
        <p:spPr>
          <a:xfrm>
            <a:off x="522480" y="4660525"/>
            <a:ext cx="10268007" cy="431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598" tIns="21598" rIns="21598" bIns="21598">
            <a:normAutofit/>
          </a:bodyPr>
          <a:lstStyle/>
          <a:p>
            <a:pPr marL="198943" indent="-198943" defTabSz="900780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900">
                <a:latin typeface="+mj-lt"/>
                <a:ea typeface="+mj-ea"/>
                <a:cs typeface="+mj-cs"/>
                <a:sym typeface="Calibri"/>
              </a:defRPr>
            </a:pPr>
            <a:r>
              <a:t>As </a:t>
            </a:r>
            <a:r>
              <a:rPr i="1"/>
              <a:t>syntax</a:t>
            </a:r>
          </a:p>
        </p:txBody>
      </p:sp>
      <p:pic>
        <p:nvPicPr>
          <p:cNvPr id="669" name="Screen Shot 2019-06-18 at 09.14.11.png" descr="Screen Shot 2019-06-18 at 09.14.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049" y="2106887"/>
            <a:ext cx="6682471" cy="3388296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Build up a 3 wave example…"/>
          <p:cNvSpPr txBox="1"/>
          <p:nvPr/>
        </p:nvSpPr>
        <p:spPr>
          <a:xfrm>
            <a:off x="387013" y="1764925"/>
            <a:ext cx="10268007" cy="95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1598" tIns="21598" rIns="21598" bIns="21598">
            <a:normAutofit/>
          </a:bodyPr>
          <a:lstStyle/>
          <a:p>
            <a:pPr marL="196953" indent="-196953" defTabSz="891772">
              <a:lnSpc>
                <a:spcPct val="90000"/>
              </a:lnSpc>
              <a:spcBef>
                <a:spcPts val="900"/>
              </a:spcBef>
              <a:buSzPct val="100000"/>
              <a:buFont typeface="Arial"/>
              <a:buChar char="•"/>
              <a:defRPr sz="2700">
                <a:latin typeface="+mj-lt"/>
                <a:ea typeface="+mj-ea"/>
                <a:cs typeface="+mj-cs"/>
                <a:sym typeface="Calibri"/>
              </a:defRPr>
            </a:pPr>
            <a:r>
              <a:t>Build up a 3 wave example</a:t>
            </a:r>
          </a:p>
          <a:p>
            <a:pPr defTabSz="891772">
              <a:lnSpc>
                <a:spcPct val="90000"/>
              </a:lnSpc>
              <a:spcBef>
                <a:spcPts val="900"/>
              </a:spcBef>
              <a:defRPr sz="2700">
                <a:latin typeface="+mj-lt"/>
                <a:ea typeface="+mj-ea"/>
                <a:cs typeface="+mj-cs"/>
                <a:sym typeface="Calibri"/>
              </a:defRPr>
            </a:pPr>
            <a:r>
              <a:t> model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3" animBg="1" advAuto="0"/>
      <p:bldP spid="668" grpId="5" animBg="1" advAuto="0"/>
      <p:bldP spid="669" grpId="4" animBg="1" advAuto="0"/>
      <p:bldP spid="670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 of Formulae Types </a:t>
            </a:r>
          </a:p>
        </p:txBody>
      </p:sp>
      <p:grpSp>
        <p:nvGrpSpPr>
          <p:cNvPr id="552" name="Picture 2"/>
          <p:cNvGrpSpPr/>
          <p:nvPr/>
        </p:nvGrpSpPr>
        <p:grpSpPr>
          <a:xfrm>
            <a:off x="448456" y="2162316"/>
            <a:ext cx="11295088" cy="3133015"/>
            <a:chOff x="0" y="0"/>
            <a:chExt cx="11295086" cy="3133013"/>
          </a:xfrm>
        </p:grpSpPr>
        <p:sp>
          <p:nvSpPr>
            <p:cNvPr id="550" name="Shape"/>
            <p:cNvSpPr/>
            <p:nvPr/>
          </p:nvSpPr>
          <p:spPr>
            <a:xfrm>
              <a:off x="0" y="-1"/>
              <a:ext cx="11295087" cy="3133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00"/>
                  </a:moveTo>
                  <a:lnTo>
                    <a:pt x="0" y="900"/>
                  </a:lnTo>
                  <a:cubicBezTo>
                    <a:pt x="0" y="403"/>
                    <a:pt x="112" y="0"/>
                    <a:pt x="250" y="0"/>
                  </a:cubicBezTo>
                  <a:lnTo>
                    <a:pt x="21350" y="0"/>
                  </a:lnTo>
                  <a:lnTo>
                    <a:pt x="21350" y="0"/>
                  </a:lnTo>
                  <a:cubicBezTo>
                    <a:pt x="21488" y="0"/>
                    <a:pt x="21600" y="403"/>
                    <a:pt x="21600" y="900"/>
                  </a:cubicBezTo>
                  <a:lnTo>
                    <a:pt x="21600" y="20700"/>
                  </a:lnTo>
                  <a:lnTo>
                    <a:pt x="21600" y="20700"/>
                  </a:lnTo>
                  <a:cubicBezTo>
                    <a:pt x="21600" y="21197"/>
                    <a:pt x="21488" y="21600"/>
                    <a:pt x="21350" y="21600"/>
                  </a:cubicBezTo>
                  <a:lnTo>
                    <a:pt x="250" y="21600"/>
                  </a:lnTo>
                  <a:lnTo>
                    <a:pt x="250" y="21600"/>
                  </a:lnTo>
                  <a:cubicBezTo>
                    <a:pt x="112" y="21600"/>
                    <a:pt x="0" y="21197"/>
                    <a:pt x="0" y="207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pic>
          <p:nvPicPr>
            <p:cNvPr id="551" name="image10.png" descr="image10.png"/>
            <p:cNvPicPr>
              <a:picLocks noChangeAspect="1"/>
            </p:cNvPicPr>
            <p:nvPr/>
          </p:nvPicPr>
          <p:blipFill>
            <a:blip r:embed="rId2"/>
            <a:srcRect r="17439" b="2"/>
            <a:stretch>
              <a:fillRect/>
            </a:stretch>
          </p:blipFill>
          <p:spPr>
            <a:xfrm>
              <a:off x="0" y="0"/>
              <a:ext cx="11295063" cy="3132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0" y="0"/>
                  </a:moveTo>
                  <a:cubicBezTo>
                    <a:pt x="112" y="0"/>
                    <a:pt x="0" y="403"/>
                    <a:pt x="0" y="900"/>
                  </a:cubicBezTo>
                  <a:lnTo>
                    <a:pt x="0" y="20700"/>
                  </a:lnTo>
                  <a:cubicBezTo>
                    <a:pt x="0" y="21197"/>
                    <a:pt x="112" y="21600"/>
                    <a:pt x="250" y="21600"/>
                  </a:cubicBezTo>
                  <a:lnTo>
                    <a:pt x="21350" y="21600"/>
                  </a:lnTo>
                  <a:cubicBezTo>
                    <a:pt x="21488" y="21600"/>
                    <a:pt x="21600" y="21197"/>
                    <a:pt x="21600" y="20700"/>
                  </a:cubicBezTo>
                  <a:lnTo>
                    <a:pt x="21600" y="900"/>
                  </a:lnTo>
                  <a:cubicBezTo>
                    <a:pt x="21600" y="403"/>
                    <a:pt x="21488" y="0"/>
                    <a:pt x="21350" y="0"/>
                  </a:cubicBezTo>
                  <a:lnTo>
                    <a:pt x="250" y="0"/>
                  </a:lnTo>
                  <a:close/>
                </a:path>
              </a:pathLst>
            </a:custGeom>
            <a:ln w="76200" cap="sq">
              <a:solidFill>
                <a:srgbClr val="C55A11"/>
              </a:solidFill>
              <a:prstDash val="solid"/>
              <a:miter lim="800000"/>
            </a:ln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Time 1"/>
          <p:cNvSpPr txBox="1">
            <a:spLocks noGrp="1"/>
          </p:cNvSpPr>
          <p:nvPr>
            <p:ph type="title"/>
          </p:nvPr>
        </p:nvSpPr>
        <p:spPr>
          <a:xfrm>
            <a:off x="381000" y="128058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Time 1</a:t>
            </a:r>
          </a:p>
        </p:txBody>
      </p:sp>
      <p:sp>
        <p:nvSpPr>
          <p:cNvPr id="673" name="'…"/>
          <p:cNvSpPr txBox="1"/>
          <p:nvPr/>
        </p:nvSpPr>
        <p:spPr>
          <a:xfrm>
            <a:off x="7208653" y="310282"/>
            <a:ext cx="7182905" cy="2047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'</a:t>
            </a:r>
          </a:p>
          <a:p>
            <a:pPr>
              <a:defRPr b="1"/>
            </a:pPr>
            <a:r>
              <a:t>i=~1*COGT1  #intercept</a:t>
            </a:r>
          </a:p>
          <a:p>
            <a:pPr lvl="2">
              <a:defRPr b="1"/>
            </a:pPr>
            <a:r>
              <a:t>i~1                  #mean</a:t>
            </a:r>
          </a:p>
          <a:p>
            <a:pPr>
              <a:defRPr b="1"/>
            </a:pPr>
            <a:r>
              <a:t>i~~i                 #variance</a:t>
            </a:r>
          </a:p>
          <a:p>
            <a:r>
              <a:t>'</a:t>
            </a:r>
          </a:p>
          <a:p>
            <a:endParaRPr/>
          </a:p>
        </p:txBody>
      </p:sp>
      <p:pic>
        <p:nvPicPr>
          <p:cNvPr id="674" name="Screen Shot 2019-06-17 at 21.39.00.png" descr="Screen Shot 2019-06-17 at 21.39.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" y="1745163"/>
            <a:ext cx="4208921" cy="5267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988" y="2312884"/>
            <a:ext cx="5047401" cy="44174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9" name="Group"/>
          <p:cNvGrpSpPr/>
          <p:nvPr/>
        </p:nvGrpSpPr>
        <p:grpSpPr>
          <a:xfrm>
            <a:off x="1426501" y="587904"/>
            <a:ext cx="8799184" cy="4116390"/>
            <a:chOff x="0" y="0"/>
            <a:chExt cx="8799182" cy="4116389"/>
          </a:xfrm>
        </p:grpSpPr>
        <p:sp>
          <p:nvSpPr>
            <p:cNvPr id="676" name="Rounded Rectangle"/>
            <p:cNvSpPr/>
            <p:nvPr/>
          </p:nvSpPr>
          <p:spPr>
            <a:xfrm>
              <a:off x="0" y="1554162"/>
              <a:ext cx="1545300" cy="1547815"/>
            </a:xfrm>
            <a:prstGeom prst="roundRect">
              <a:avLst>
                <a:gd name="adj" fmla="val 12328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77" name="Rounded Rectangle"/>
            <p:cNvSpPr/>
            <p:nvPr/>
          </p:nvSpPr>
          <p:spPr>
            <a:xfrm>
              <a:off x="5465233" y="0"/>
              <a:ext cx="3333951" cy="609072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78" name="Rounded Rectangle"/>
            <p:cNvSpPr/>
            <p:nvPr/>
          </p:nvSpPr>
          <p:spPr>
            <a:xfrm>
              <a:off x="4931833" y="3157803"/>
              <a:ext cx="1545302" cy="958588"/>
            </a:xfrm>
            <a:prstGeom prst="roundRect">
              <a:avLst>
                <a:gd name="adj" fmla="val 19873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  <p:grpSp>
        <p:nvGrpSpPr>
          <p:cNvPr id="683" name="Group"/>
          <p:cNvGrpSpPr/>
          <p:nvPr/>
        </p:nvGrpSpPr>
        <p:grpSpPr>
          <a:xfrm>
            <a:off x="402034" y="1211394"/>
            <a:ext cx="9823651" cy="4791740"/>
            <a:chOff x="0" y="0"/>
            <a:chExt cx="9823649" cy="4791739"/>
          </a:xfrm>
        </p:grpSpPr>
        <p:sp>
          <p:nvSpPr>
            <p:cNvPr id="680" name="Rounded Rectangle"/>
            <p:cNvSpPr/>
            <p:nvPr/>
          </p:nvSpPr>
          <p:spPr>
            <a:xfrm>
              <a:off x="0" y="2536301"/>
              <a:ext cx="1545300" cy="1547814"/>
            </a:xfrm>
            <a:prstGeom prst="roundRect">
              <a:avLst>
                <a:gd name="adj" fmla="val 12328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81" name="Rounded Rectangle"/>
            <p:cNvSpPr/>
            <p:nvPr/>
          </p:nvSpPr>
          <p:spPr>
            <a:xfrm>
              <a:off x="6374407" y="1102783"/>
              <a:ext cx="1207627" cy="3688957"/>
            </a:xfrm>
            <a:prstGeom prst="roundRect">
              <a:avLst>
                <a:gd name="adj" fmla="val 15775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82" name="Rounded Rectangle"/>
            <p:cNvSpPr/>
            <p:nvPr/>
          </p:nvSpPr>
          <p:spPr>
            <a:xfrm>
              <a:off x="6489700" y="0"/>
              <a:ext cx="3333950" cy="372016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1" animBg="1" advAuto="0"/>
      <p:bldP spid="674" grpId="3" animBg="1" advAuto="0"/>
      <p:bldP spid="675" grpId="2" animBg="1" advAuto="0"/>
      <p:bldP spid="679" grpId="4" animBg="1" advAuto="0"/>
      <p:bldP spid="683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roup 2"/>
          <p:cNvGrpSpPr/>
          <p:nvPr/>
        </p:nvGrpSpPr>
        <p:grpSpPr>
          <a:xfrm>
            <a:off x="33265" y="4966322"/>
            <a:ext cx="12158734" cy="1913956"/>
            <a:chOff x="0" y="0"/>
            <a:chExt cx="12158732" cy="1913954"/>
          </a:xfrm>
        </p:grpSpPr>
        <p:pic>
          <p:nvPicPr>
            <p:cNvPr id="49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6054" y="35629"/>
              <a:ext cx="4493603" cy="18783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Image" descr="Image"/>
            <p:cNvPicPr>
              <a:picLocks noChangeAspect="1"/>
            </p:cNvPicPr>
            <p:nvPr/>
          </p:nvPicPr>
          <p:blipFill>
            <a:blip r:embed="rId3"/>
            <a:srcRect l="17376" r="18183"/>
            <a:stretch>
              <a:fillRect/>
            </a:stretch>
          </p:blipFill>
          <p:spPr>
            <a:xfrm>
              <a:off x="9449829" y="0"/>
              <a:ext cx="2708904" cy="18916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35629"/>
              <a:ext cx="2442671" cy="1832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3791" y="35629"/>
              <a:ext cx="2743401" cy="18289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00" name="How, and why, do cognitive abilities change across the lifespan?"/>
          <p:cNvGrpSpPr/>
          <p:nvPr/>
        </p:nvGrpSpPr>
        <p:grpSpPr>
          <a:xfrm>
            <a:off x="6633347" y="73664"/>
            <a:ext cx="5439684" cy="1230482"/>
            <a:chOff x="0" y="0"/>
            <a:chExt cx="5439683" cy="1230480"/>
          </a:xfrm>
        </p:grpSpPr>
        <p:sp>
          <p:nvSpPr>
            <p:cNvPr id="498" name="Rounded Rectangle"/>
            <p:cNvSpPr/>
            <p:nvPr/>
          </p:nvSpPr>
          <p:spPr>
            <a:xfrm>
              <a:off x="0" y="0"/>
              <a:ext cx="5439684" cy="1230481"/>
            </a:xfrm>
            <a:prstGeom prst="roundRect">
              <a:avLst>
                <a:gd name="adj" fmla="val 13670"/>
              </a:avLst>
            </a:pr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00480">
                <a:defRPr sz="4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9" name="How, and why, do cognitive abilities change across the lifespan?"/>
            <p:cNvSpPr txBox="1"/>
            <p:nvPr/>
          </p:nvSpPr>
          <p:spPr>
            <a:xfrm>
              <a:off x="49266" y="212651"/>
              <a:ext cx="5341152" cy="80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130048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How, and why, do cognitive abilities change across the lifespan?</a:t>
              </a:r>
            </a:p>
          </p:txBody>
        </p:sp>
      </p:grpSp>
      <p:grpSp>
        <p:nvGrpSpPr>
          <p:cNvPr id="503" name="(SEM) Model based developmental cognitive neuroscience"/>
          <p:cNvGrpSpPr/>
          <p:nvPr/>
        </p:nvGrpSpPr>
        <p:grpSpPr>
          <a:xfrm>
            <a:off x="6629300" y="1437062"/>
            <a:ext cx="5439685" cy="1242469"/>
            <a:chOff x="0" y="0"/>
            <a:chExt cx="5439683" cy="1242467"/>
          </a:xfrm>
        </p:grpSpPr>
        <p:sp>
          <p:nvSpPr>
            <p:cNvPr id="501" name="Rounded Rectangle"/>
            <p:cNvSpPr/>
            <p:nvPr/>
          </p:nvSpPr>
          <p:spPr>
            <a:xfrm>
              <a:off x="0" y="0"/>
              <a:ext cx="5439684" cy="1242468"/>
            </a:xfrm>
            <a:prstGeom prst="roundRect">
              <a:avLst>
                <a:gd name="adj" fmla="val 14650"/>
              </a:avLst>
            </a:pr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300480">
                <a:defRPr sz="38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2" name="(SEM) Model based, theory driven developmental cognitive neuroscience"/>
            <p:cNvSpPr txBox="1"/>
            <p:nvPr/>
          </p:nvSpPr>
          <p:spPr>
            <a:xfrm>
              <a:off x="53311" y="218644"/>
              <a:ext cx="5333062" cy="805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89" tIns="34289" rIns="34289" bIns="34289" numCol="1" anchor="ctr">
              <a:spAutoFit/>
            </a:bodyPr>
            <a:lstStyle>
              <a:lvl1pPr algn="ctr" defTabSz="1300480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t>(SEM) Model based, theory driven developmental cognitive neuroscience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FAA0C39-9B48-D123-2DB3-1BAE0755ADF6}"/>
              </a:ext>
            </a:extLst>
          </p:cNvPr>
          <p:cNvGrpSpPr/>
          <p:nvPr/>
        </p:nvGrpSpPr>
        <p:grpSpPr>
          <a:xfrm>
            <a:off x="-44329" y="20588"/>
            <a:ext cx="12433451" cy="5095377"/>
            <a:chOff x="-44329" y="20588"/>
            <a:chExt cx="12433451" cy="5095377"/>
          </a:xfrm>
        </p:grpSpPr>
        <p:grpSp>
          <p:nvGrpSpPr>
            <p:cNvPr id="527" name="Group"/>
            <p:cNvGrpSpPr/>
            <p:nvPr/>
          </p:nvGrpSpPr>
          <p:grpSpPr>
            <a:xfrm>
              <a:off x="-44329" y="20588"/>
              <a:ext cx="12328192" cy="5095377"/>
              <a:chOff x="0" y="0"/>
              <a:chExt cx="12328191" cy="5095375"/>
            </a:xfrm>
          </p:grpSpPr>
          <p:pic>
            <p:nvPicPr>
              <p:cNvPr id="505" name="Image" descr="Image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5379" y="2842071"/>
                <a:ext cx="1460501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6" name="Image" descr="Image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883712" y="2842071"/>
                <a:ext cx="1460501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07" name="Screen Shot 2020-01-29 at 09.06.30.png" descr="Screen Shot 2020-01-29 at 09.06.30.pn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6553808" cy="29504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08" name="Content Placeholder 2"/>
              <p:cNvSpPr txBox="1"/>
              <p:nvPr/>
            </p:nvSpPr>
            <p:spPr>
              <a:xfrm>
                <a:off x="3141795" y="4358638"/>
                <a:ext cx="1158520" cy="475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914366"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t>Jordy van Langen</a:t>
                </a:r>
              </a:p>
            </p:txBody>
          </p:sp>
          <p:pic>
            <p:nvPicPr>
              <p:cNvPr id="509" name="Picture 8" descr="Picture 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2" y="2842071"/>
                <a:ext cx="1197612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0" name="Content Placeholder 2"/>
              <p:cNvSpPr txBox="1"/>
              <p:nvPr/>
            </p:nvSpPr>
            <p:spPr>
              <a:xfrm>
                <a:off x="4401101" y="4358638"/>
                <a:ext cx="1272701" cy="569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Eleni </a:t>
                </a:r>
              </a:p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Zimianiti</a:t>
                </a:r>
              </a:p>
            </p:txBody>
          </p:sp>
          <p:sp>
            <p:nvSpPr>
              <p:cNvPr id="511" name="Rectangle 15"/>
              <p:cNvSpPr txBox="1"/>
              <p:nvPr/>
            </p:nvSpPr>
            <p:spPr>
              <a:xfrm>
                <a:off x="161013" y="4358638"/>
                <a:ext cx="851880" cy="475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914366"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t>Rogier Kievit</a:t>
                </a:r>
              </a:p>
            </p:txBody>
          </p:sp>
          <p:sp>
            <p:nvSpPr>
              <p:cNvPr id="512" name="Rectangle 16"/>
              <p:cNvSpPr txBox="1"/>
              <p:nvPr/>
            </p:nvSpPr>
            <p:spPr>
              <a:xfrm>
                <a:off x="1113515" y="4358638"/>
                <a:ext cx="1042141" cy="475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1300480"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Jessica </a:t>
                </a:r>
              </a:p>
              <a:p>
                <a:pPr defTabSz="1300480"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Schaaf</a:t>
                </a:r>
              </a:p>
            </p:txBody>
          </p:sp>
          <p:sp>
            <p:nvSpPr>
              <p:cNvPr id="513" name="Content Placeholder 2"/>
              <p:cNvSpPr txBox="1"/>
              <p:nvPr/>
            </p:nvSpPr>
            <p:spPr>
              <a:xfrm>
                <a:off x="5368552" y="4358638"/>
                <a:ext cx="1370673" cy="569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Michael</a:t>
                </a:r>
              </a:p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t>Aristodemou</a:t>
                </a:r>
              </a:p>
            </p:txBody>
          </p:sp>
          <p:sp>
            <p:nvSpPr>
              <p:cNvPr id="514" name="Content Placeholder 2"/>
              <p:cNvSpPr txBox="1"/>
              <p:nvPr/>
            </p:nvSpPr>
            <p:spPr>
              <a:xfrm>
                <a:off x="6572412" y="4300604"/>
                <a:ext cx="1370672" cy="56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/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rPr dirty="0"/>
                  <a:t>Lea</a:t>
                </a:r>
              </a:p>
              <a:p>
                <a:pPr defTabSz="914366">
                  <a:lnSpc>
                    <a:spcPct val="90000"/>
                  </a:lnSpc>
                  <a:spcBef>
                    <a:spcPts val="9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pPr>
                <a:r>
                  <a:rPr dirty="0"/>
                  <a:t>Michel</a:t>
                </a:r>
              </a:p>
            </p:txBody>
          </p:sp>
          <p:pic>
            <p:nvPicPr>
              <p:cNvPr id="515" name="Image" descr="Image"/>
              <p:cNvPicPr>
                <a:picLocks noChangeAspect="1"/>
              </p:cNvPicPr>
              <p:nvPr/>
            </p:nvPicPr>
            <p:blipFill>
              <a:blip r:embed="rId10"/>
              <a:srcRect r="4761"/>
              <a:stretch>
                <a:fillRect/>
              </a:stretch>
            </p:blipFill>
            <p:spPr>
              <a:xfrm>
                <a:off x="5174644" y="2842071"/>
                <a:ext cx="1279688" cy="14605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16" name="Image" descr="Image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95361" y="2842071"/>
                <a:ext cx="1487055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18" name="Content Placeholder 2"/>
              <p:cNvSpPr txBox="1"/>
              <p:nvPr/>
            </p:nvSpPr>
            <p:spPr>
              <a:xfrm>
                <a:off x="7766566" y="4358638"/>
                <a:ext cx="1370671" cy="2721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1300480">
                  <a:lnSpc>
                    <a:spcPct val="90000"/>
                  </a:lnSpc>
                  <a:spcBef>
                    <a:spcPts val="14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rPr lang="en-US" dirty="0"/>
                  <a:t>Aran van Hout</a:t>
                </a:r>
                <a:endParaRPr dirty="0"/>
              </a:p>
            </p:txBody>
          </p:sp>
          <p:sp>
            <p:nvSpPr>
              <p:cNvPr id="519" name="Content Placeholder 2"/>
              <p:cNvSpPr txBox="1"/>
              <p:nvPr/>
            </p:nvSpPr>
            <p:spPr>
              <a:xfrm>
                <a:off x="8902613" y="4358638"/>
                <a:ext cx="1370672" cy="2721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1300480">
                  <a:lnSpc>
                    <a:spcPct val="90000"/>
                  </a:lnSpc>
                  <a:spcBef>
                    <a:spcPts val="14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t>Nick Judd</a:t>
                </a:r>
              </a:p>
            </p:txBody>
          </p:sp>
          <p:sp>
            <p:nvSpPr>
              <p:cNvPr id="520" name="Rectangle 16"/>
              <p:cNvSpPr txBox="1"/>
              <p:nvPr/>
            </p:nvSpPr>
            <p:spPr>
              <a:xfrm>
                <a:off x="2062994" y="4358638"/>
                <a:ext cx="1042142" cy="475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1300480"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t>Ilse Coolen</a:t>
                </a:r>
              </a:p>
            </p:txBody>
          </p:sp>
          <p:pic>
            <p:nvPicPr>
              <p:cNvPr id="521" name="Image" descr="Image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72939" y="2842071"/>
                <a:ext cx="1095376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2" name="Image" descr="Image"/>
              <p:cNvPicPr>
                <a:picLocks noChangeAspect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>
              <a:xfrm>
                <a:off x="3947456" y="2842071"/>
                <a:ext cx="1460501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3" name="Image" descr="Image"/>
              <p:cNvPicPr>
                <a:picLocks noChangeAspect="1"/>
              </p:cNvPicPr>
              <p:nvPr/>
            </p:nvPicPr>
            <p:blipFill>
              <a:blip r:embed="rId14"/>
              <a:srcRect r="28748"/>
              <a:stretch>
                <a:fillRect/>
              </a:stretch>
            </p:blipFill>
            <p:spPr>
              <a:xfrm>
                <a:off x="3132192" y="2842071"/>
                <a:ext cx="1040625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24" name="Image" descr="Image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>
              <a:xfrm>
                <a:off x="1085729" y="2842071"/>
                <a:ext cx="1093966" cy="14605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25" name="Content Placeholder 2"/>
              <p:cNvSpPr txBox="1"/>
              <p:nvPr/>
            </p:nvSpPr>
            <p:spPr>
              <a:xfrm>
                <a:off x="11232815" y="4358638"/>
                <a:ext cx="1095376" cy="736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1300480">
                  <a:lnSpc>
                    <a:spcPct val="90000"/>
                  </a:lnSpc>
                  <a:spcBef>
                    <a:spcPts val="14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rPr lang="en-US" dirty="0"/>
                  <a:t>Feline van </a:t>
                </a:r>
                <a:r>
                  <a:rPr lang="en-US" dirty="0" err="1"/>
                  <a:t>Aagten</a:t>
                </a:r>
                <a:endParaRPr dirty="0"/>
              </a:p>
            </p:txBody>
          </p:sp>
          <p:sp>
            <p:nvSpPr>
              <p:cNvPr id="526" name="Content Placeholder 2"/>
              <p:cNvSpPr txBox="1"/>
              <p:nvPr/>
            </p:nvSpPr>
            <p:spPr>
              <a:xfrm>
                <a:off x="10215181" y="4358638"/>
                <a:ext cx="1095376" cy="7367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34289" tIns="34289" rIns="34289" bIns="34289" numCol="1" anchor="t">
                <a:noAutofit/>
              </a:bodyPr>
              <a:lstStyle>
                <a:lvl1pPr defTabSz="1300480">
                  <a:lnSpc>
                    <a:spcPct val="90000"/>
                  </a:lnSpc>
                  <a:spcBef>
                    <a:spcPts val="1400"/>
                  </a:spcBef>
                  <a:defRPr sz="1200">
                    <a:latin typeface="Avenir Book"/>
                    <a:ea typeface="Avenir Book"/>
                    <a:cs typeface="Avenir Book"/>
                    <a:sym typeface="Avenir Book"/>
                  </a:defRPr>
                </a:lvl1pPr>
              </a:lstStyle>
              <a:p>
                <a:r>
                  <a:t>Emma Meeussen</a:t>
                </a:r>
              </a:p>
            </p:txBody>
          </p:sp>
        </p:grpSp>
        <p:pic>
          <p:nvPicPr>
            <p:cNvPr id="2050" name="Picture 2" descr="Feline van Aagten - Baby &amp; Child Research Center">
              <a:extLst>
                <a:ext uri="{FF2B5EF4-FFF2-40B4-BE49-F238E27FC236}">
                  <a16:creationId xmlns:a16="http://schemas.microsoft.com/office/drawing/2014/main" id="{DEBE26BA-03C9-D0AB-9666-352F6FC53D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07" t="6847" r="14870" b="41583"/>
            <a:stretch/>
          </p:blipFill>
          <p:spPr bwMode="auto">
            <a:xfrm>
              <a:off x="11109434" y="2807126"/>
              <a:ext cx="1279688" cy="1504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een fotobeschrijving beschikbaar.">
              <a:extLst>
                <a:ext uri="{FF2B5EF4-FFF2-40B4-BE49-F238E27FC236}">
                  <a16:creationId xmlns:a16="http://schemas.microsoft.com/office/drawing/2014/main" id="{8D3C5FE9-0783-6634-769A-797F4A8BA2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42"/>
            <a:stretch/>
          </p:blipFill>
          <p:spPr bwMode="auto">
            <a:xfrm>
              <a:off x="7665406" y="2875602"/>
              <a:ext cx="1235888" cy="1460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2" animBg="1" advAuto="0"/>
      <p:bldP spid="50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28" y="1864504"/>
            <a:ext cx="5728752" cy="5013750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'…"/>
          <p:cNvSpPr txBox="1"/>
          <p:nvPr/>
        </p:nvSpPr>
        <p:spPr>
          <a:xfrm>
            <a:off x="7196108" y="259080"/>
            <a:ext cx="3712401" cy="148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'</a:t>
            </a:r>
          </a:p>
          <a:p>
            <a:pPr>
              <a:defRPr b="1"/>
            </a:pPr>
            <a:r>
              <a:t>i=~1*COGT1+1*COGT2+1*COGT3</a:t>
            </a:r>
          </a:p>
          <a:p>
            <a:r>
              <a:t>i~1</a:t>
            </a:r>
          </a:p>
          <a:p>
            <a:r>
              <a:t>i~~i</a:t>
            </a:r>
          </a:p>
          <a:p>
            <a:r>
              <a:t>'</a:t>
            </a:r>
          </a:p>
        </p:txBody>
      </p:sp>
      <p:pic>
        <p:nvPicPr>
          <p:cNvPr id="687" name="Screen Shot 2019-06-17 at 21.59.23.png" descr="Screen Shot 2019-06-17 at 21.59.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4" y="1243402"/>
            <a:ext cx="4015170" cy="5312378"/>
          </a:xfrm>
          <a:prstGeom prst="rect">
            <a:avLst/>
          </a:prstGeom>
          <a:ln w="12700">
            <a:miter lim="400000"/>
          </a:ln>
        </p:spPr>
      </p:pic>
      <p:sp>
        <p:nvSpPr>
          <p:cNvPr id="688" name="Titel 1"/>
          <p:cNvSpPr txBox="1">
            <a:spLocks noGrp="1"/>
          </p:cNvSpPr>
          <p:nvPr>
            <p:ph type="title"/>
          </p:nvPr>
        </p:nvSpPr>
        <p:spPr>
          <a:xfrm>
            <a:off x="381000" y="128058"/>
            <a:ext cx="4877462" cy="1325564"/>
          </a:xfrm>
          <a:prstGeom prst="rect">
            <a:avLst/>
          </a:prstGeom>
        </p:spPr>
        <p:txBody>
          <a:bodyPr/>
          <a:lstStyle/>
          <a:p>
            <a:r>
              <a:t>Repeated measures</a:t>
            </a:r>
          </a:p>
        </p:txBody>
      </p:sp>
      <p:grpSp>
        <p:nvGrpSpPr>
          <p:cNvPr id="692" name="Group"/>
          <p:cNvGrpSpPr/>
          <p:nvPr/>
        </p:nvGrpSpPr>
        <p:grpSpPr>
          <a:xfrm>
            <a:off x="663474" y="503236"/>
            <a:ext cx="10379344" cy="6006377"/>
            <a:chOff x="0" y="0"/>
            <a:chExt cx="10379342" cy="6006375"/>
          </a:xfrm>
        </p:grpSpPr>
        <p:sp>
          <p:nvSpPr>
            <p:cNvPr id="689" name="Rounded Rectangle"/>
            <p:cNvSpPr/>
            <p:nvPr/>
          </p:nvSpPr>
          <p:spPr>
            <a:xfrm>
              <a:off x="-1" y="4822296"/>
              <a:ext cx="3750516" cy="1184080"/>
            </a:xfrm>
            <a:prstGeom prst="roundRect">
              <a:avLst>
                <a:gd name="adj" fmla="val 16088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90" name="Rounded Rectangle"/>
            <p:cNvSpPr/>
            <p:nvPr/>
          </p:nvSpPr>
          <p:spPr>
            <a:xfrm>
              <a:off x="6498167" y="-1"/>
              <a:ext cx="3832125" cy="420955"/>
            </a:xfrm>
            <a:prstGeom prst="roundRect">
              <a:avLst>
                <a:gd name="adj" fmla="val 45255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91" name="Rounded Rectangle"/>
            <p:cNvSpPr/>
            <p:nvPr/>
          </p:nvSpPr>
          <p:spPr>
            <a:xfrm>
              <a:off x="7116234" y="1583002"/>
              <a:ext cx="3263109" cy="3990581"/>
            </a:xfrm>
            <a:prstGeom prst="roundRect">
              <a:avLst>
                <a:gd name="adj" fmla="val 5838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" grpId="3" animBg="1" advAuto="0"/>
      <p:bldP spid="686" grpId="2" animBg="1" advAuto="0"/>
      <p:bldP spid="687" grpId="1" animBg="1" advAuto="0"/>
      <p:bldP spid="692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794" y="2125752"/>
            <a:ext cx="5387762" cy="4715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5" name="Screen Shot 2019-06-17 at 22.02.38.png" descr="Screen Shot 2019-06-17 at 22.02.3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1" y="1412108"/>
            <a:ext cx="4136942" cy="5160936"/>
          </a:xfrm>
          <a:prstGeom prst="rect">
            <a:avLst/>
          </a:prstGeom>
          <a:ln w="12700">
            <a:miter lim="400000"/>
          </a:ln>
        </p:spPr>
      </p:pic>
      <p:sp>
        <p:nvSpPr>
          <p:cNvPr id="696" name="‘…"/>
          <p:cNvSpPr txBox="1"/>
          <p:nvPr/>
        </p:nvSpPr>
        <p:spPr>
          <a:xfrm>
            <a:off x="7613080" y="-88053"/>
            <a:ext cx="3699675" cy="232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‘</a:t>
            </a:r>
          </a:p>
          <a:p>
            <a:r>
              <a:t>i=~1*COGT1+1*COGT2+1*COGT3</a:t>
            </a:r>
          </a:p>
          <a:p>
            <a:r>
              <a:t>i~1</a:t>
            </a:r>
          </a:p>
          <a:p>
            <a:r>
              <a:t>i~~i</a:t>
            </a:r>
          </a:p>
          <a:p>
            <a:pPr>
              <a:defRPr b="1"/>
            </a:pPr>
            <a:r>
              <a:t>COGT1~~ervar*COGT1</a:t>
            </a:r>
          </a:p>
          <a:p>
            <a:pPr>
              <a:defRPr b="1"/>
            </a:pPr>
            <a:r>
              <a:t>COGT2~~ervar*COGT2</a:t>
            </a:r>
          </a:p>
          <a:p>
            <a:pPr>
              <a:defRPr b="1"/>
            </a:pPr>
            <a:r>
              <a:t>COGT3~~ervar*COGT3</a:t>
            </a:r>
          </a:p>
          <a:p>
            <a:r>
              <a:t>'</a:t>
            </a:r>
          </a:p>
        </p:txBody>
      </p:sp>
      <p:sp>
        <p:nvSpPr>
          <p:cNvPr id="697" name="Titel 1"/>
          <p:cNvSpPr txBox="1">
            <a:spLocks noGrp="1"/>
          </p:cNvSpPr>
          <p:nvPr>
            <p:ph type="title"/>
          </p:nvPr>
        </p:nvSpPr>
        <p:spPr>
          <a:xfrm>
            <a:off x="381000" y="128058"/>
            <a:ext cx="10515600" cy="1325564"/>
          </a:xfrm>
          <a:prstGeom prst="rect">
            <a:avLst/>
          </a:prstGeom>
        </p:spPr>
        <p:txBody>
          <a:bodyPr/>
          <a:lstStyle/>
          <a:p>
            <a:r>
              <a:t>Measurement error</a:t>
            </a:r>
          </a:p>
        </p:txBody>
      </p:sp>
      <p:grpSp>
        <p:nvGrpSpPr>
          <p:cNvPr id="701" name="Group"/>
          <p:cNvGrpSpPr/>
          <p:nvPr/>
        </p:nvGrpSpPr>
        <p:grpSpPr>
          <a:xfrm>
            <a:off x="1087834" y="1078970"/>
            <a:ext cx="10201741" cy="5475885"/>
            <a:chOff x="0" y="0"/>
            <a:chExt cx="10201740" cy="5475883"/>
          </a:xfrm>
        </p:grpSpPr>
        <p:sp>
          <p:nvSpPr>
            <p:cNvPr id="698" name="Rounded Rectangle"/>
            <p:cNvSpPr/>
            <p:nvPr/>
          </p:nvSpPr>
          <p:spPr>
            <a:xfrm>
              <a:off x="0" y="4866811"/>
              <a:ext cx="2963070" cy="609073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699" name="Rounded Rectangle"/>
            <p:cNvSpPr/>
            <p:nvPr/>
          </p:nvSpPr>
          <p:spPr>
            <a:xfrm>
              <a:off x="6345766" y="0"/>
              <a:ext cx="3333952" cy="823209"/>
            </a:xfrm>
            <a:prstGeom prst="roundRect">
              <a:avLst>
                <a:gd name="adj" fmla="val 23141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00" name="Rounded Rectangle"/>
            <p:cNvSpPr/>
            <p:nvPr/>
          </p:nvSpPr>
          <p:spPr>
            <a:xfrm>
              <a:off x="7082366" y="1145248"/>
              <a:ext cx="3119375" cy="3897050"/>
            </a:xfrm>
            <a:prstGeom prst="roundRect">
              <a:avLst>
                <a:gd name="adj" fmla="val 610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3" animBg="1" advAuto="0"/>
      <p:bldP spid="695" grpId="1" animBg="1" advAuto="0"/>
      <p:bldP spid="696" grpId="2" animBg="1" advAuto="0"/>
      <p:bldP spid="701" grpId="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77" y="2111281"/>
            <a:ext cx="5752562" cy="5034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4" name="Screen Shot 2019-06-17 at 22.04.47.png" descr="Screen Shot 2019-06-17 at 22.04.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43" y="1750019"/>
            <a:ext cx="4064002" cy="4826003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'…"/>
          <p:cNvSpPr txBox="1"/>
          <p:nvPr/>
        </p:nvSpPr>
        <p:spPr>
          <a:xfrm>
            <a:off x="7425707" y="423386"/>
            <a:ext cx="3776024" cy="148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'</a:t>
            </a:r>
          </a:p>
          <a:p>
            <a:r>
              <a:t>i=~1*COGT1+1*COGT2+1*COGT3</a:t>
            </a:r>
          </a:p>
          <a:p>
            <a:pPr>
              <a:defRPr b="1"/>
            </a:pPr>
            <a:r>
              <a:t>s=~0*COGT1+1*COGT2+2*COGT3</a:t>
            </a:r>
          </a:p>
          <a:p>
            <a:pPr>
              <a:defRPr b="1"/>
            </a:pPr>
            <a:r>
              <a:t>s~~s</a:t>
            </a:r>
          </a:p>
          <a:p>
            <a:r>
              <a:t>'</a:t>
            </a:r>
          </a:p>
        </p:txBody>
      </p:sp>
      <p:sp>
        <p:nvSpPr>
          <p:cNvPr id="706" name="Titel 1"/>
          <p:cNvSpPr txBox="1">
            <a:spLocks noGrp="1"/>
          </p:cNvSpPr>
          <p:nvPr>
            <p:ph type="title"/>
          </p:nvPr>
        </p:nvSpPr>
        <p:spPr>
          <a:xfrm>
            <a:off x="381000" y="128058"/>
            <a:ext cx="5569943" cy="1325564"/>
          </a:xfrm>
          <a:prstGeom prst="rect">
            <a:avLst/>
          </a:prstGeom>
        </p:spPr>
        <p:txBody>
          <a:bodyPr/>
          <a:lstStyle/>
          <a:p>
            <a:r>
              <a:t>Adding a slope</a:t>
            </a:r>
          </a:p>
        </p:txBody>
      </p:sp>
      <p:grpSp>
        <p:nvGrpSpPr>
          <p:cNvPr id="710" name="Group"/>
          <p:cNvGrpSpPr/>
          <p:nvPr/>
        </p:nvGrpSpPr>
        <p:grpSpPr>
          <a:xfrm>
            <a:off x="2747300" y="1028170"/>
            <a:ext cx="9498776" cy="5418588"/>
            <a:chOff x="0" y="0"/>
            <a:chExt cx="9498774" cy="5418586"/>
          </a:xfrm>
        </p:grpSpPr>
        <p:sp>
          <p:nvSpPr>
            <p:cNvPr id="707" name="Rounded Rectangle"/>
            <p:cNvSpPr/>
            <p:nvPr/>
          </p:nvSpPr>
          <p:spPr>
            <a:xfrm>
              <a:off x="-1" y="1892828"/>
              <a:ext cx="1926632" cy="1770793"/>
            </a:xfrm>
            <a:prstGeom prst="roundRect">
              <a:avLst>
                <a:gd name="adj" fmla="val 10758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08" name="Rounded Rectangle"/>
            <p:cNvSpPr/>
            <p:nvPr/>
          </p:nvSpPr>
          <p:spPr>
            <a:xfrm>
              <a:off x="4533900" y="0"/>
              <a:ext cx="3938260" cy="609072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09" name="Rounded Rectangle"/>
            <p:cNvSpPr/>
            <p:nvPr/>
          </p:nvSpPr>
          <p:spPr>
            <a:xfrm rot="19860000">
              <a:off x="4631292" y="1578073"/>
              <a:ext cx="4429649" cy="2951795"/>
            </a:xfrm>
            <a:prstGeom prst="roundRect">
              <a:avLst>
                <a:gd name="adj" fmla="val 6454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" grpId="3" animBg="1" advAuto="0"/>
      <p:bldP spid="704" grpId="2" animBg="1" advAuto="0"/>
      <p:bldP spid="705" grpId="1" animBg="1" advAuto="0"/>
      <p:bldP spid="710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129" y="2565006"/>
            <a:ext cx="4861837" cy="4262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Screen Shot 2019-06-17 at 22.14.57.png" descr="Screen Shot 2019-06-17 at 22.14.5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88" y="1989004"/>
            <a:ext cx="4025902" cy="4940303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'…"/>
          <p:cNvSpPr txBox="1"/>
          <p:nvPr/>
        </p:nvSpPr>
        <p:spPr>
          <a:xfrm>
            <a:off x="7247581" y="326813"/>
            <a:ext cx="3763188" cy="1488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t>'</a:t>
            </a:r>
          </a:p>
          <a:p>
            <a:r>
              <a:t>i=~1*COGT1+1*COGT2+1*COGT3</a:t>
            </a:r>
          </a:p>
          <a:p>
            <a:r>
              <a:t>s=~0*COGT1+1*COGT2+2*COGT3</a:t>
            </a:r>
          </a:p>
          <a:p>
            <a:pPr>
              <a:defRPr b="1"/>
            </a:pPr>
            <a:r>
              <a:t>s~~i</a:t>
            </a:r>
          </a:p>
          <a:p>
            <a:r>
              <a:t>'</a:t>
            </a:r>
          </a:p>
        </p:txBody>
      </p:sp>
      <p:sp>
        <p:nvSpPr>
          <p:cNvPr id="715" name="Titel 1"/>
          <p:cNvSpPr txBox="1">
            <a:spLocks noGrp="1"/>
          </p:cNvSpPr>
          <p:nvPr>
            <p:ph type="title"/>
          </p:nvPr>
        </p:nvSpPr>
        <p:spPr>
          <a:xfrm>
            <a:off x="380999" y="128058"/>
            <a:ext cx="6568945" cy="1325564"/>
          </a:xfrm>
          <a:prstGeom prst="rect">
            <a:avLst/>
          </a:prstGeom>
        </p:spPr>
        <p:txBody>
          <a:bodyPr/>
          <a:lstStyle/>
          <a:p>
            <a:r>
              <a:t>Adding latent covariance</a:t>
            </a:r>
          </a:p>
        </p:txBody>
      </p:sp>
      <p:grpSp>
        <p:nvGrpSpPr>
          <p:cNvPr id="720" name="Group"/>
          <p:cNvGrpSpPr/>
          <p:nvPr/>
        </p:nvGrpSpPr>
        <p:grpSpPr>
          <a:xfrm>
            <a:off x="1770987" y="1078970"/>
            <a:ext cx="9424189" cy="4947182"/>
            <a:chOff x="0" y="0"/>
            <a:chExt cx="9424187" cy="4947180"/>
          </a:xfrm>
        </p:grpSpPr>
        <p:sp>
          <p:nvSpPr>
            <p:cNvPr id="716" name="Rounded Rectangle"/>
            <p:cNvSpPr/>
            <p:nvPr/>
          </p:nvSpPr>
          <p:spPr>
            <a:xfrm>
              <a:off x="0" y="2372122"/>
              <a:ext cx="1545300" cy="712326"/>
            </a:xfrm>
            <a:prstGeom prst="roundRect">
              <a:avLst>
                <a:gd name="adj" fmla="val 26743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17" name="Rounded Rectangle"/>
            <p:cNvSpPr/>
            <p:nvPr/>
          </p:nvSpPr>
          <p:spPr>
            <a:xfrm>
              <a:off x="5120745" y="0"/>
              <a:ext cx="1162119" cy="609072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18" name="Rounded Rectangle"/>
            <p:cNvSpPr/>
            <p:nvPr/>
          </p:nvSpPr>
          <p:spPr>
            <a:xfrm rot="19980000">
              <a:off x="6367088" y="1925263"/>
              <a:ext cx="3029350" cy="849533"/>
            </a:xfrm>
            <a:prstGeom prst="roundRect">
              <a:avLst>
                <a:gd name="adj" fmla="val 33970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19" name="Rounded Rectangle"/>
            <p:cNvSpPr/>
            <p:nvPr/>
          </p:nvSpPr>
          <p:spPr>
            <a:xfrm>
              <a:off x="6433079" y="4338108"/>
              <a:ext cx="2897367" cy="609073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3" animBg="1" advAuto="0"/>
      <p:bldP spid="713" grpId="1" animBg="1" advAuto="0"/>
      <p:bldP spid="714" grpId="2" animBg="1" advAuto="0"/>
      <p:bldP spid="720" grpId="4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4" name="Group 2"/>
          <p:cNvGrpSpPr/>
          <p:nvPr/>
        </p:nvGrpSpPr>
        <p:grpSpPr>
          <a:xfrm>
            <a:off x="242821" y="1301921"/>
            <a:ext cx="4648202" cy="5727702"/>
            <a:chOff x="0" y="0"/>
            <a:chExt cx="4648201" cy="5727701"/>
          </a:xfrm>
        </p:grpSpPr>
        <p:pic>
          <p:nvPicPr>
            <p:cNvPr id="722" name="Screen Shot 2019-06-17 at 22.31.07.png" descr="Screen Shot 2019-06-17 at 22.31.07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648202" cy="57277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23" name="Titel 1"/>
            <p:cNvSpPr txBox="1"/>
            <p:nvPr/>
          </p:nvSpPr>
          <p:spPr>
            <a:xfrm>
              <a:off x="3280222" y="1030717"/>
              <a:ext cx="487290" cy="13255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normAutofit/>
            </a:bodyPr>
            <a:lstStyle>
              <a:lvl1pPr>
                <a:lnSpc>
                  <a:spcPct val="90000"/>
                </a:lnSpc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</a:lstStyle>
            <a:p>
              <a:r>
                <a:t>-</a:t>
              </a:r>
            </a:p>
          </p:txBody>
        </p:sp>
      </p:grpSp>
      <p:sp>
        <p:nvSpPr>
          <p:cNvPr id="725" name="'…"/>
          <p:cNvSpPr txBox="1"/>
          <p:nvPr/>
        </p:nvSpPr>
        <p:spPr>
          <a:xfrm>
            <a:off x="6875049" y="563880"/>
            <a:ext cx="3763188" cy="1767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r>
              <a:rPr dirty="0"/>
              <a:t>'</a:t>
            </a:r>
          </a:p>
          <a:p>
            <a:r>
              <a:rPr dirty="0" err="1"/>
              <a:t>i</a:t>
            </a:r>
            <a:r>
              <a:rPr dirty="0"/>
              <a:t>=~1*COGT1+1*COGT2+1*COGT3</a:t>
            </a:r>
          </a:p>
          <a:p>
            <a:r>
              <a:rPr dirty="0"/>
              <a:t>s=~0*COGT1+1*COGT2+2*COGT3</a:t>
            </a:r>
          </a:p>
          <a:p>
            <a:r>
              <a:rPr dirty="0"/>
              <a:t>s~~</a:t>
            </a:r>
            <a:r>
              <a:rPr dirty="0" err="1"/>
              <a:t>i</a:t>
            </a:r>
            <a:endParaRPr dirty="0"/>
          </a:p>
          <a:p>
            <a:pPr>
              <a:defRPr b="1"/>
            </a:pPr>
            <a:r>
              <a:rPr dirty="0" err="1"/>
              <a:t>s~Age</a:t>
            </a:r>
            <a:endParaRPr dirty="0"/>
          </a:p>
          <a:p>
            <a:r>
              <a:rPr dirty="0"/>
              <a:t>'</a:t>
            </a:r>
          </a:p>
        </p:txBody>
      </p:sp>
      <p:pic>
        <p:nvPicPr>
          <p:cNvPr id="7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396" y="2404876"/>
            <a:ext cx="4828257" cy="4232991"/>
          </a:xfrm>
          <a:prstGeom prst="rect">
            <a:avLst/>
          </a:prstGeom>
          <a:ln w="12700">
            <a:miter lim="400000"/>
          </a:ln>
        </p:spPr>
      </p:pic>
      <p:sp>
        <p:nvSpPr>
          <p:cNvPr id="727" name="Titel 1"/>
          <p:cNvSpPr txBox="1">
            <a:spLocks noGrp="1"/>
          </p:cNvSpPr>
          <p:nvPr>
            <p:ph type="title"/>
          </p:nvPr>
        </p:nvSpPr>
        <p:spPr>
          <a:xfrm>
            <a:off x="380998" y="128058"/>
            <a:ext cx="6077615" cy="1325564"/>
          </a:xfrm>
          <a:prstGeom prst="rect">
            <a:avLst/>
          </a:prstGeom>
        </p:spPr>
        <p:txBody>
          <a:bodyPr/>
          <a:lstStyle/>
          <a:p>
            <a:r>
              <a:t>Adding predictors</a:t>
            </a:r>
          </a:p>
        </p:txBody>
      </p:sp>
      <p:grpSp>
        <p:nvGrpSpPr>
          <p:cNvPr id="731" name="Group"/>
          <p:cNvGrpSpPr/>
          <p:nvPr/>
        </p:nvGrpSpPr>
        <p:grpSpPr>
          <a:xfrm>
            <a:off x="3022468" y="1624713"/>
            <a:ext cx="8316694" cy="4216544"/>
            <a:chOff x="0" y="0"/>
            <a:chExt cx="8316694" cy="4216543"/>
          </a:xfrm>
        </p:grpSpPr>
        <p:sp>
          <p:nvSpPr>
            <p:cNvPr id="728" name="Rounded Rectangle"/>
            <p:cNvSpPr/>
            <p:nvPr/>
          </p:nvSpPr>
          <p:spPr>
            <a:xfrm>
              <a:off x="3750733" y="-1"/>
              <a:ext cx="1162118" cy="609073"/>
            </a:xfrm>
            <a:prstGeom prst="roundRect">
              <a:avLst>
                <a:gd name="adj" fmla="val 31277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29" name="Rounded Rectangle"/>
            <p:cNvSpPr/>
            <p:nvPr/>
          </p:nvSpPr>
          <p:spPr>
            <a:xfrm>
              <a:off x="-1" y="1134467"/>
              <a:ext cx="1480809" cy="609073"/>
            </a:xfrm>
            <a:prstGeom prst="roundRect">
              <a:avLst>
                <a:gd name="adj" fmla="val 39854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730" name="Rounded Rectangle"/>
            <p:cNvSpPr/>
            <p:nvPr/>
          </p:nvSpPr>
          <p:spPr>
            <a:xfrm rot="2220000">
              <a:off x="3852813" y="2236522"/>
              <a:ext cx="4759838" cy="609074"/>
            </a:xfrm>
            <a:prstGeom prst="roundRect">
              <a:avLst>
                <a:gd name="adj" fmla="val 39854"/>
              </a:avLst>
            </a:prstGeom>
            <a:noFill/>
            <a:ln w="25400" cap="flat">
              <a:solidFill>
                <a:srgbClr val="FF26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1" animBg="1" advAuto="0"/>
      <p:bldP spid="725" grpId="2" animBg="1" advAuto="0"/>
      <p:bldP spid="726" grpId="3" animBg="1" advAuto="0"/>
      <p:bldP spid="731" grpId="4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1CED1-026E-205F-D339-B337C7A29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37"/>
            <a:ext cx="6847703" cy="1325563"/>
          </a:xfrm>
        </p:spPr>
        <p:txBody>
          <a:bodyPr/>
          <a:lstStyle/>
          <a:p>
            <a:r>
              <a:rPr lang="en-NL" dirty="0"/>
              <a:t>What does this look like in Lavaan?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9DB6D-1750-3438-56B1-527938E05C57}"/>
              </a:ext>
            </a:extLst>
          </p:cNvPr>
          <p:cNvSpPr txBox="1"/>
          <p:nvPr/>
        </p:nvSpPr>
        <p:spPr>
          <a:xfrm>
            <a:off x="7814602" y="3511390"/>
            <a:ext cx="4261726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-T</a:t>
            </a: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he name of my model is ‘</a:t>
            </a:r>
            <a:r>
              <a:rPr kumimoji="0" lang="en-GB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growth_model_example</a:t>
            </a:r>
            <a:r>
              <a:rPr kumimoji="0" lang="en-GB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’</a:t>
            </a:r>
          </a:p>
          <a:p>
            <a:pPr algn="r"/>
            <a:r>
              <a:rPr lang="en-NL" dirty="0"/>
              <a:t>-The data file is called ‘</a:t>
            </a:r>
            <a:r>
              <a:rPr lang="en-GB" dirty="0"/>
              <a:t>simdat_3waves’</a:t>
            </a:r>
          </a:p>
          <a:p>
            <a:pPr algn="r"/>
            <a:endParaRPr kumimoji="0" lang="en-NL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A1D08A8A-D5A0-6CF0-4BF5-C8F95B7152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6475"/>
            <a:ext cx="7265773" cy="2328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2940A1-3625-CA6F-F675-8058507F4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244" y="341"/>
            <a:ext cx="5382756" cy="3355544"/>
          </a:xfrm>
          <a:prstGeom prst="rect">
            <a:avLst/>
          </a:prstGeom>
        </p:spPr>
      </p:pic>
      <p:pic>
        <p:nvPicPr>
          <p:cNvPr id="15" name="Picture 1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846ACF-6E92-CB62-1FF4-19623DE699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1896"/>
            <a:ext cx="4917523" cy="23996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19DC8D-72C4-3FDF-6235-3CA680E4CD90}"/>
              </a:ext>
            </a:extLst>
          </p:cNvPr>
          <p:cNvSpPr txBox="1"/>
          <p:nvPr/>
        </p:nvSpPr>
        <p:spPr>
          <a:xfrm>
            <a:off x="7427099" y="4711715"/>
            <a:ext cx="4649229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-The model has: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-</a:t>
            </a: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an intercept (i)</a:t>
            </a:r>
            <a:endParaRPr lang="en-NL" dirty="0"/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-a </a:t>
            </a: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linear slope (s)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NL" dirty="0"/>
              <a:t>-</a:t>
            </a: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age predicting the rate of change. </a:t>
            </a:r>
            <a:endParaRPr lang="en-NL" dirty="0"/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-If data is missing I want to use ‘FIML’ (i.e. include all data)</a:t>
            </a:r>
          </a:p>
        </p:txBody>
      </p:sp>
    </p:spTree>
    <p:extLst>
      <p:ext uri="{BB962C8B-B14F-4D97-AF65-F5344CB8AC3E}">
        <p14:creationId xmlns:p14="http://schemas.microsoft.com/office/powerpoint/2010/main" val="1021582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6FE64B3-C2C8-0D2B-1277-49245E670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4953"/>
            <a:ext cx="4831492" cy="539451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A10D02-486F-6E05-334C-CDE3F1F2A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880" y="1478726"/>
            <a:ext cx="5338120" cy="536073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F7DED-0115-F3A8-6EBA-0CDE296AF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534"/>
            <a:ext cx="13085805" cy="885898"/>
          </a:xfrm>
        </p:spPr>
        <p:txBody>
          <a:bodyPr/>
          <a:lstStyle/>
          <a:p>
            <a:r>
              <a:rPr lang="en-GB" dirty="0"/>
              <a:t>summary(</a:t>
            </a:r>
            <a:r>
              <a:rPr lang="en-GB" dirty="0" err="1"/>
              <a:t>fit_growth_model_example</a:t>
            </a:r>
            <a:r>
              <a:rPr lang="en-GB" dirty="0"/>
              <a:t>, </a:t>
            </a:r>
            <a:r>
              <a:rPr lang="en-GB" dirty="0" err="1"/>
              <a:t>fit.measures</a:t>
            </a:r>
            <a:r>
              <a:rPr lang="en-GB" dirty="0"/>
              <a:t>=TRUE, standardized=TRUE, </a:t>
            </a:r>
            <a:r>
              <a:rPr lang="en-GB" dirty="0" err="1"/>
              <a:t>rsquare</a:t>
            </a:r>
            <a:r>
              <a:rPr lang="en-GB" dirty="0"/>
              <a:t>=</a:t>
            </a:r>
            <a:r>
              <a:rPr lang="en-GB" dirty="0" err="1"/>
              <a:t>TRUE,ci</a:t>
            </a:r>
            <a:r>
              <a:rPr lang="en-GB" dirty="0"/>
              <a:t>=T)</a:t>
            </a:r>
          </a:p>
          <a:p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929CE6-63A6-EC6F-E66A-9EEA41F01888}"/>
              </a:ext>
            </a:extLst>
          </p:cNvPr>
          <p:cNvSpPr txBox="1"/>
          <p:nvPr/>
        </p:nvSpPr>
        <p:spPr>
          <a:xfrm>
            <a:off x="420130" y="939114"/>
            <a:ext cx="2838273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Step 1: I</a:t>
            </a:r>
            <a:r>
              <a:rPr kumimoji="0" lang="en-GB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n</a:t>
            </a:r>
            <a:r>
              <a:rPr kumimoji="0" lang="en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spect model fit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311195-66E3-F29F-FF8F-B990E0C9E2BB}"/>
              </a:ext>
            </a:extLst>
          </p:cNvPr>
          <p:cNvSpPr txBox="1"/>
          <p:nvPr/>
        </p:nvSpPr>
        <p:spPr>
          <a:xfrm>
            <a:off x="8184292" y="975397"/>
            <a:ext cx="3279099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NL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Step 2: 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interpret parameters</a:t>
            </a:r>
            <a:endParaRPr kumimoji="0" lang="en-NL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4AD516-0B7E-7FA0-3D2C-E75D0DF1FB9E}"/>
              </a:ext>
            </a:extLst>
          </p:cNvPr>
          <p:cNvSpPr/>
          <p:nvPr/>
        </p:nvSpPr>
        <p:spPr>
          <a:xfrm>
            <a:off x="2020329" y="2765638"/>
            <a:ext cx="790833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BCA9DD6-A881-3CF3-EFE7-DF71CD257AD6}"/>
              </a:ext>
            </a:extLst>
          </p:cNvPr>
          <p:cNvSpPr/>
          <p:nvPr/>
        </p:nvSpPr>
        <p:spPr>
          <a:xfrm>
            <a:off x="2063576" y="3999857"/>
            <a:ext cx="790833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AD32BB9-7053-F08E-FD02-CCE12870094C}"/>
              </a:ext>
            </a:extLst>
          </p:cNvPr>
          <p:cNvSpPr/>
          <p:nvPr/>
        </p:nvSpPr>
        <p:spPr>
          <a:xfrm>
            <a:off x="2020328" y="6123652"/>
            <a:ext cx="790833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pic>
        <p:nvPicPr>
          <p:cNvPr id="15" name="Picture 4" descr="Picture 4">
            <a:extLst>
              <a:ext uri="{FF2B5EF4-FFF2-40B4-BE49-F238E27FC236}">
                <a16:creationId xmlns:a16="http://schemas.microsoft.com/office/drawing/2014/main" id="{451B64D5-464C-4775-5153-CEC152F230F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87769" y="1980989"/>
            <a:ext cx="1750352" cy="174586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BD0E40-72AA-FE4C-A968-B529799B54C6}"/>
              </a:ext>
            </a:extLst>
          </p:cNvPr>
          <p:cNvSpPr/>
          <p:nvPr/>
        </p:nvSpPr>
        <p:spPr>
          <a:xfrm>
            <a:off x="6903308" y="4243628"/>
            <a:ext cx="5169244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7859EBE-D14E-F150-6060-BD1A23C69E5F}"/>
              </a:ext>
            </a:extLst>
          </p:cNvPr>
          <p:cNvSpPr/>
          <p:nvPr/>
        </p:nvSpPr>
        <p:spPr>
          <a:xfrm>
            <a:off x="6853880" y="3606736"/>
            <a:ext cx="5169244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E0FBB1C-128D-86E3-57FB-2468C617EB01}"/>
              </a:ext>
            </a:extLst>
          </p:cNvPr>
          <p:cNvSpPr/>
          <p:nvPr/>
        </p:nvSpPr>
        <p:spPr>
          <a:xfrm>
            <a:off x="6851821" y="2958231"/>
            <a:ext cx="5169244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844A7B-43EA-F78F-CBE9-BD5EBFA298D5}"/>
              </a:ext>
            </a:extLst>
          </p:cNvPr>
          <p:cNvSpPr/>
          <p:nvPr/>
        </p:nvSpPr>
        <p:spPr>
          <a:xfrm>
            <a:off x="6948614" y="5403988"/>
            <a:ext cx="5169244" cy="586066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L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78861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8D89B-5F3E-17C9-1FF8-ED270F48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9022"/>
            <a:ext cx="10515600" cy="1325563"/>
          </a:xfrm>
        </p:spPr>
        <p:txBody>
          <a:bodyPr/>
          <a:lstStyle/>
          <a:p>
            <a:r>
              <a:rPr lang="en-NL" dirty="0"/>
              <a:t>Modeling the shape of change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CF7F2-14F1-8265-736A-97A7EA6AC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1849" y="1146541"/>
            <a:ext cx="8056605" cy="5550821"/>
          </a:xfrm>
        </p:spPr>
        <p:txBody>
          <a:bodyPr>
            <a:normAutofit lnSpcReduction="10000"/>
          </a:bodyPr>
          <a:lstStyle/>
          <a:p>
            <a:r>
              <a:rPr lang="en-NL" dirty="0"/>
              <a:t>Think through plausible candidates (given waves) </a:t>
            </a:r>
          </a:p>
          <a:p>
            <a:r>
              <a:rPr lang="en-NL" dirty="0"/>
              <a:t>Compare model fit using</a:t>
            </a:r>
          </a:p>
          <a:p>
            <a:pPr lvl="1"/>
            <a:r>
              <a:rPr lang="en-NL" dirty="0"/>
              <a:t>Chi-square: Does the more complex model fit significantly better than expected just by chance</a:t>
            </a:r>
          </a:p>
          <a:p>
            <a:pPr lvl="1"/>
            <a:r>
              <a:rPr lang="en-NL" dirty="0"/>
              <a:t> AIC/BIC: Does the model fit outweigh the penalty on the number of parameters</a:t>
            </a:r>
          </a:p>
          <a:p>
            <a:r>
              <a:rPr lang="en-NL" dirty="0"/>
              <a:t>3 candidates:</a:t>
            </a:r>
          </a:p>
          <a:p>
            <a:pPr lvl="1"/>
            <a:r>
              <a:rPr lang="en-NL" dirty="0"/>
              <a:t>Linear </a:t>
            </a:r>
          </a:p>
          <a:p>
            <a:pPr lvl="1"/>
            <a:r>
              <a:rPr lang="en-GB" dirty="0"/>
              <a:t>Q</a:t>
            </a:r>
            <a:r>
              <a:rPr lang="en-NL" dirty="0"/>
              <a:t>uadratic (=linear+quadratic)</a:t>
            </a:r>
          </a:p>
          <a:p>
            <a:pPr lvl="1"/>
            <a:r>
              <a:rPr lang="en-NL" dirty="0"/>
              <a:t>Free (‘basis’ model)</a:t>
            </a:r>
          </a:p>
          <a:p>
            <a:r>
              <a:rPr lang="en-NL" dirty="0"/>
              <a:t>Balance explanatory power (fit to data) and parsimony (# parameters)</a:t>
            </a:r>
          </a:p>
        </p:txBody>
      </p:sp>
      <p:pic>
        <p:nvPicPr>
          <p:cNvPr id="5" name="Picture 4" descr="Picture 4">
            <a:extLst>
              <a:ext uri="{FF2B5EF4-FFF2-40B4-BE49-F238E27FC236}">
                <a16:creationId xmlns:a16="http://schemas.microsoft.com/office/drawing/2014/main" id="{32B6AB99-80CD-E22E-9141-F7C4475269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80666" y="-19016"/>
            <a:ext cx="4911334" cy="92193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8F448-52C1-F3C7-EF7B-B2E6174A282B}"/>
              </a:ext>
            </a:extLst>
          </p:cNvPr>
          <p:cNvSpPr txBox="1"/>
          <p:nvPr/>
        </p:nvSpPr>
        <p:spPr>
          <a:xfrm>
            <a:off x="7422022" y="4040659"/>
            <a:ext cx="624634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_lin =~ 0*t1 + 1*t2 + 2*t3 + 3*t4+4*t5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AC6D3-7871-06F9-3B2D-32266ED7B1DF}"/>
              </a:ext>
            </a:extLst>
          </p:cNvPr>
          <p:cNvSpPr txBox="1"/>
          <p:nvPr/>
        </p:nvSpPr>
        <p:spPr>
          <a:xfrm>
            <a:off x="7422022" y="4587254"/>
            <a:ext cx="624634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dirty="0"/>
              <a:t>s</a:t>
            </a:r>
            <a:r>
              <a:rPr lang="en-NL" dirty="0"/>
              <a:t>_lin =~ 0*t1 + 1*t2 + 2*t3 + 3*t4+4*t5</a:t>
            </a:r>
          </a:p>
          <a:p>
            <a:r>
              <a:rPr lang="en-GB" dirty="0"/>
              <a:t>s</a:t>
            </a:r>
            <a:r>
              <a:rPr lang="en-NL" dirty="0"/>
              <a:t>_quad =~ 0*t1 + 1*t2 + 4*t3 + 9*t4 +16*t5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ED7739-325A-8C77-9E91-CDC7B3370A9C}"/>
              </a:ext>
            </a:extLst>
          </p:cNvPr>
          <p:cNvSpPr txBox="1"/>
          <p:nvPr/>
        </p:nvSpPr>
        <p:spPr>
          <a:xfrm>
            <a:off x="7422022" y="5297886"/>
            <a:ext cx="673443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NL" dirty="0"/>
              <a:t>s_basis =~ 0*t1 + </a:t>
            </a:r>
            <a:r>
              <a:rPr lang="en-NL" b="1" dirty="0"/>
              <a:t>t2 + t3 + t4+</a:t>
            </a:r>
            <a:r>
              <a:rPr lang="en-NL" dirty="0"/>
              <a:t>1*t5</a:t>
            </a:r>
          </a:p>
        </p:txBody>
      </p:sp>
    </p:spTree>
    <p:extLst>
      <p:ext uri="{BB962C8B-B14F-4D97-AF65-F5344CB8AC3E}">
        <p14:creationId xmlns:p14="http://schemas.microsoft.com/office/powerpoint/2010/main" val="2014168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 animBg="1"/>
      <p:bldP spid="5" grpId="0" animBg="1" advAuto="0"/>
      <p:bldP spid="7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0F1C-D60D-6C22-3795-82727151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2595503-416D-0B35-3C15-9E543908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92" y="2592862"/>
            <a:ext cx="6480000" cy="1535544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D0A96026-2B89-4969-95DD-A73D1600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92" y="124030"/>
            <a:ext cx="6480000" cy="1539448"/>
          </a:xfrm>
          <a:prstGeom prst="rect">
            <a:avLst/>
          </a:prstGeom>
        </p:spPr>
      </p:pic>
      <p:pic>
        <p:nvPicPr>
          <p:cNvPr id="16" name="Picture 15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10071E5A-4AD3-A589-4831-064BDC534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592" y="4772196"/>
            <a:ext cx="6480000" cy="12428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8961B0-31E4-F077-8AFE-C0E52597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8222" y="4479446"/>
            <a:ext cx="5660590" cy="23785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17E866-56E5-DCCA-C5CB-9E06F1124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22" y="2080066"/>
            <a:ext cx="5659200" cy="23779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75BB05-FD7B-3A0F-427B-F293E7DDF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8222" y="-47640"/>
            <a:ext cx="5659200" cy="23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48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E4BAB-46A9-55D6-0EBE-88FB8B1A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44280-17B1-39CE-DF7B-B9115D5D37BE}"/>
              </a:ext>
            </a:extLst>
          </p:cNvPr>
          <p:cNvGrpSpPr/>
          <p:nvPr/>
        </p:nvGrpSpPr>
        <p:grpSpPr>
          <a:xfrm>
            <a:off x="11185" y="3849049"/>
            <a:ext cx="12180815" cy="3021247"/>
            <a:chOff x="11185" y="3849049"/>
            <a:chExt cx="12180815" cy="3021247"/>
          </a:xfrm>
        </p:grpSpPr>
        <p:pic>
          <p:nvPicPr>
            <p:cNvPr id="6" name="Picture 2" descr="Nicholas Judd, PhD - Data Scientist - Donders Institute for Brain ...">
              <a:extLst>
                <a:ext uri="{FF2B5EF4-FFF2-40B4-BE49-F238E27FC236}">
                  <a16:creationId xmlns:a16="http://schemas.microsoft.com/office/drawing/2014/main" id="{8900B041-DD2B-BB10-2680-A925C55FCF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2000" y="4279900"/>
              <a:ext cx="2540000" cy="257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Léa Michel - PHD Student - Donders Institute for Brain, Cognition and ...">
              <a:extLst>
                <a:ext uri="{FF2B5EF4-FFF2-40B4-BE49-F238E27FC236}">
                  <a16:creationId xmlns:a16="http://schemas.microsoft.com/office/drawing/2014/main" id="{AC5DDA4D-B217-FD8F-8CE4-61A2F926A5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" y="4330296"/>
              <a:ext cx="2540000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E0DAF-59F0-0CF8-BA30-9E85D6B00D69}"/>
                </a:ext>
              </a:extLst>
            </p:cNvPr>
            <p:cNvSpPr txBox="1"/>
            <p:nvPr/>
          </p:nvSpPr>
          <p:spPr>
            <a:xfrm>
              <a:off x="246993" y="3849049"/>
              <a:ext cx="144517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Léa Michel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FF0BE8-8250-76F0-A781-B6B8DC68FE75}"/>
                </a:ext>
              </a:extLst>
            </p:cNvPr>
            <p:cNvSpPr txBox="1"/>
            <p:nvPr/>
          </p:nvSpPr>
          <p:spPr>
            <a:xfrm>
              <a:off x="10120964" y="3856567"/>
              <a:ext cx="144517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Nick Judd</a:t>
              </a:r>
            </a:p>
          </p:txBody>
        </p:sp>
        <p:pic>
          <p:nvPicPr>
            <p:cNvPr id="11" name="Picture 10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F58403D9-A14F-D997-E453-1CBFD228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650" y="4596996"/>
              <a:ext cx="1892300" cy="22733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1DAE36-AA08-6AEC-27A3-2964E974EF70}"/>
                </a:ext>
              </a:extLst>
            </p:cNvPr>
            <p:cNvSpPr txBox="1"/>
            <p:nvPr/>
          </p:nvSpPr>
          <p:spPr>
            <a:xfrm>
              <a:off x="5327650" y="4041233"/>
              <a:ext cx="217845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Magda Lazari</a:t>
              </a:r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78D3AFD-9872-1F38-BDF8-9F6A111B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626" y="0"/>
            <a:ext cx="55245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102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C7DAD-9763-BF55-042B-F896056B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66052-D832-B9D3-8A40-783B3CC25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7282"/>
            <a:ext cx="10515600" cy="4351338"/>
          </a:xfrm>
        </p:spPr>
        <p:txBody>
          <a:bodyPr/>
          <a:lstStyle/>
          <a:p>
            <a:r>
              <a:rPr lang="en-NL" dirty="0"/>
              <a:t>1) Why study change?</a:t>
            </a:r>
          </a:p>
          <a:p>
            <a:r>
              <a:rPr lang="en-NL" dirty="0"/>
              <a:t>2) Structural Equation Modeling – Getting started</a:t>
            </a:r>
          </a:p>
          <a:p>
            <a:r>
              <a:rPr lang="en-NL" dirty="0"/>
              <a:t>3) Latent growth curve modeling</a:t>
            </a:r>
          </a:p>
          <a:p>
            <a:r>
              <a:rPr lang="en-NL" dirty="0"/>
              <a:t>4) DIY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FEED9-A7F1-A1E3-2034-D5DB5C95D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61" y="3842951"/>
            <a:ext cx="5005861" cy="281579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73F71BD-836B-35DC-A288-0A948BFEC825}"/>
              </a:ext>
            </a:extLst>
          </p:cNvPr>
          <p:cNvGrpSpPr/>
          <p:nvPr/>
        </p:nvGrpSpPr>
        <p:grpSpPr>
          <a:xfrm>
            <a:off x="11185" y="727720"/>
            <a:ext cx="12271431" cy="6142576"/>
            <a:chOff x="11185" y="727720"/>
            <a:chExt cx="12271431" cy="6142576"/>
          </a:xfrm>
        </p:grpSpPr>
        <p:pic>
          <p:nvPicPr>
            <p:cNvPr id="6" name="Picture 2" descr="Nicholas Judd, PhD - Data Scientist - Donders Institute for Brain ...">
              <a:extLst>
                <a:ext uri="{FF2B5EF4-FFF2-40B4-BE49-F238E27FC236}">
                  <a16:creationId xmlns:a16="http://schemas.microsoft.com/office/drawing/2014/main" id="{069EF9EE-033A-0903-5F73-7A57412B6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2000" y="4279900"/>
              <a:ext cx="2540000" cy="2578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Léa Michel - PHD Student - Donders Institute for Brain, Cognition and ...">
              <a:extLst>
                <a:ext uri="{FF2B5EF4-FFF2-40B4-BE49-F238E27FC236}">
                  <a16:creationId xmlns:a16="http://schemas.microsoft.com/office/drawing/2014/main" id="{021AA87D-40A4-1AA4-A783-E160159BFB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5" y="4330296"/>
              <a:ext cx="2540000" cy="2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E432D3-003B-0B6B-48D8-749637773670}"/>
                </a:ext>
              </a:extLst>
            </p:cNvPr>
            <p:cNvSpPr txBox="1"/>
            <p:nvPr/>
          </p:nvSpPr>
          <p:spPr>
            <a:xfrm>
              <a:off x="246993" y="3849049"/>
              <a:ext cx="144517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Léa Michel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7BAAAC-7450-B675-B1AC-FF806F01F1EB}"/>
                </a:ext>
              </a:extLst>
            </p:cNvPr>
            <p:cNvSpPr txBox="1"/>
            <p:nvPr/>
          </p:nvSpPr>
          <p:spPr>
            <a:xfrm>
              <a:off x="10120964" y="3856567"/>
              <a:ext cx="144517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Nick Judd</a:t>
              </a:r>
            </a:p>
          </p:txBody>
        </p:sp>
        <p:pic>
          <p:nvPicPr>
            <p:cNvPr id="11" name="Picture 10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AA47753D-8A40-AD8B-7BFE-11686F5D3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0600" y="1136013"/>
              <a:ext cx="1892300" cy="22733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E6C105-667E-A8C2-0400-1255DAFBD031}"/>
                </a:ext>
              </a:extLst>
            </p:cNvPr>
            <p:cNvSpPr txBox="1"/>
            <p:nvPr/>
          </p:nvSpPr>
          <p:spPr>
            <a:xfrm>
              <a:off x="10104163" y="727720"/>
              <a:ext cx="2178453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NL" dirty="0"/>
                <a:t>Magda Lazari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035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78F5A-B3E6-F65A-28E6-DB0FAE221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sting models of change in longitudinal data">
            <a:extLst>
              <a:ext uri="{FF2B5EF4-FFF2-40B4-BE49-F238E27FC236}">
                <a16:creationId xmlns:a16="http://schemas.microsoft.com/office/drawing/2014/main" id="{93CF9F76-A025-9907-D974-410F65D5EE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0240" y="1125053"/>
            <a:ext cx="8350724" cy="17042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r>
              <a:rPr lang="en-US" sz="4400" dirty="0"/>
              <a:t>An introduction to Latent Growth Curve Modeling</a:t>
            </a:r>
            <a:endParaRPr sz="4400" dirty="0"/>
          </a:p>
        </p:txBody>
      </p:sp>
      <p:sp>
        <p:nvSpPr>
          <p:cNvPr id="486" name="Rogier A. Kievit…">
            <a:extLst>
              <a:ext uri="{FF2B5EF4-FFF2-40B4-BE49-F238E27FC236}">
                <a16:creationId xmlns:a16="http://schemas.microsoft.com/office/drawing/2014/main" id="{582EE9CC-F3E5-9656-BF9C-C3413A5431D6}"/>
              </a:ext>
            </a:extLst>
          </p:cNvPr>
          <p:cNvSpPr txBox="1"/>
          <p:nvPr/>
        </p:nvSpPr>
        <p:spPr>
          <a:xfrm>
            <a:off x="1770240" y="5132877"/>
            <a:ext cx="8651520" cy="1243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2922" tIns="22922" rIns="22922" bIns="22922" anchor="b">
            <a:normAutofit/>
          </a:bodyPr>
          <a:lstStyle/>
          <a:p>
            <a:pPr algn="ctr" defTabSz="893472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Rogier A. Kievit</a:t>
            </a:r>
          </a:p>
          <a:p>
            <a:pPr algn="ctr" defTabSz="893472">
              <a:lnSpc>
                <a:spcPct val="90000"/>
              </a:lnSpc>
              <a:defRPr sz="24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Lifespan Cognitive Dynamics Group</a:t>
            </a:r>
          </a:p>
        </p:txBody>
      </p:sp>
      <p:pic>
        <p:nvPicPr>
          <p:cNvPr id="487" name="labpic" descr="labpic">
            <a:extLst>
              <a:ext uri="{FF2B5EF4-FFF2-40B4-BE49-F238E27FC236}">
                <a16:creationId xmlns:a16="http://schemas.microsoft.com/office/drawing/2014/main" id="{0EBAC372-64A9-C419-68EF-4DDB977D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90" y="3101931"/>
            <a:ext cx="5091220" cy="2386906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rogier.kievit@radboudumc.nl">
            <a:extLst>
              <a:ext uri="{FF2B5EF4-FFF2-40B4-BE49-F238E27FC236}">
                <a16:creationId xmlns:a16="http://schemas.microsoft.com/office/drawing/2014/main" id="{5136E1D6-E4FE-C86E-9635-35B22E4F3754}"/>
              </a:ext>
            </a:extLst>
          </p:cNvPr>
          <p:cNvSpPr txBox="1"/>
          <p:nvPr/>
        </p:nvSpPr>
        <p:spPr>
          <a:xfrm>
            <a:off x="4240208" y="6477993"/>
            <a:ext cx="3711584" cy="392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93472">
              <a:lnSpc>
                <a:spcPct val="90000"/>
              </a:lnSpc>
              <a:defRPr sz="24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rogier.kievit@radboudumc.nl</a:t>
            </a:r>
          </a:p>
        </p:txBody>
      </p:sp>
      <p:pic>
        <p:nvPicPr>
          <p:cNvPr id="489" name="Image" descr="Image">
            <a:extLst>
              <a:ext uri="{FF2B5EF4-FFF2-40B4-BE49-F238E27FC236}">
                <a16:creationId xmlns:a16="http://schemas.microsoft.com/office/drawing/2014/main" id="{1FBB5D36-7E0A-D3CB-8422-940C96422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816" y="38005"/>
            <a:ext cx="3248609" cy="10460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Image" descr="Image">
            <a:extLst>
              <a:ext uri="{FF2B5EF4-FFF2-40B4-BE49-F238E27FC236}">
                <a16:creationId xmlns:a16="http://schemas.microsoft.com/office/drawing/2014/main" id="{60BF1FD8-FD64-9E25-D78E-A374C43C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33" y="-2730"/>
            <a:ext cx="4529692" cy="1046053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One wave, two wave, three waves, lots">
            <a:extLst>
              <a:ext uri="{FF2B5EF4-FFF2-40B4-BE49-F238E27FC236}">
                <a16:creationId xmlns:a16="http://schemas.microsoft.com/office/drawing/2014/main" id="{E8CBEFD0-45F0-9CF6-A189-769545FDB301}"/>
              </a:ext>
            </a:extLst>
          </p:cNvPr>
          <p:cNvSpPr txBox="1"/>
          <p:nvPr/>
        </p:nvSpPr>
        <p:spPr>
          <a:xfrm>
            <a:off x="6049803" y="1817371"/>
            <a:ext cx="92394" cy="604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 defTabSz="893472">
              <a:lnSpc>
                <a:spcPct val="90000"/>
              </a:lnSpc>
              <a:defRPr sz="3700">
                <a:latin typeface="Gill Sans MT"/>
                <a:ea typeface="Gill Sans MT"/>
                <a:cs typeface="Gill Sans MT"/>
                <a:sym typeface="Gill Sans MT"/>
              </a:defRPr>
            </a:lvl1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726085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CBB9-73DC-ACF2-5B1E-531151C6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567" y="-673427"/>
            <a:ext cx="8934863" cy="1714468"/>
          </a:xfrm>
        </p:spPr>
        <p:txBody>
          <a:bodyPr/>
          <a:lstStyle/>
          <a:p>
            <a:r>
              <a:rPr lang="en-NL" dirty="0"/>
              <a:t>Simulating data in Lavaan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C7F6417-13D9-EDFC-13D8-5FB49D733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49" y="1073493"/>
            <a:ext cx="64643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542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From snapshots to change"/>
          <p:cNvSpPr txBox="1">
            <a:spLocks noGrp="1"/>
          </p:cNvSpPr>
          <p:nvPr>
            <p:ph type="title"/>
          </p:nvPr>
        </p:nvSpPr>
        <p:spPr>
          <a:xfrm>
            <a:off x="245533" y="-185209"/>
            <a:ext cx="10515601" cy="1325564"/>
          </a:xfrm>
          <a:prstGeom prst="rect">
            <a:avLst/>
          </a:prstGeom>
        </p:spPr>
        <p:txBody>
          <a:bodyPr/>
          <a:lstStyle/>
          <a:p>
            <a:r>
              <a:t>From snapshots to change</a:t>
            </a:r>
          </a:p>
        </p:txBody>
      </p:sp>
      <p:sp>
        <p:nvSpPr>
          <p:cNvPr id="530" name="Classic approach: ‘High resolution’ snapshot of brain structure (and cognitive ability)…"/>
          <p:cNvSpPr txBox="1">
            <a:spLocks noGrp="1"/>
          </p:cNvSpPr>
          <p:nvPr>
            <p:ph type="body" idx="1"/>
          </p:nvPr>
        </p:nvSpPr>
        <p:spPr>
          <a:xfrm>
            <a:off x="110066" y="813858"/>
            <a:ext cx="8815157" cy="4351339"/>
          </a:xfrm>
          <a:prstGeom prst="rect">
            <a:avLst/>
          </a:prstGeom>
        </p:spPr>
        <p:txBody>
          <a:bodyPr/>
          <a:lstStyle/>
          <a:p>
            <a:pPr>
              <a:defRPr sz="2700"/>
            </a:pPr>
            <a:r>
              <a:rPr dirty="0"/>
              <a:t>Classic approach: ‘High resolution’ snapshot of brain structure</a:t>
            </a:r>
            <a:r>
              <a:rPr lang="en-US" dirty="0"/>
              <a:t>, </a:t>
            </a:r>
            <a:r>
              <a:rPr lang="en-US" dirty="0" err="1"/>
              <a:t>behavioural</a:t>
            </a:r>
            <a:r>
              <a:rPr lang="en-US" dirty="0"/>
              <a:t> phenotypes</a:t>
            </a:r>
            <a:endParaRPr dirty="0"/>
          </a:p>
          <a:p>
            <a:pPr marL="685800" lvl="1" indent="-228600">
              <a:defRPr sz="2700"/>
            </a:pPr>
            <a:r>
              <a:rPr dirty="0"/>
              <a:t>7 Tesla, </a:t>
            </a:r>
            <a:r>
              <a:rPr dirty="0" err="1"/>
              <a:t>Connectom</a:t>
            </a:r>
            <a:r>
              <a:rPr dirty="0"/>
              <a:t>; better questionnaires, better tests</a:t>
            </a:r>
          </a:p>
          <a:p>
            <a:pPr>
              <a:defRPr sz="2700"/>
            </a:pPr>
            <a:r>
              <a:rPr dirty="0"/>
              <a:t>But: Does not capture </a:t>
            </a:r>
            <a:r>
              <a:rPr i="1" dirty="0"/>
              <a:t>change </a:t>
            </a:r>
            <a:r>
              <a:rPr dirty="0"/>
              <a:t>or</a:t>
            </a:r>
            <a:r>
              <a:rPr i="1" dirty="0"/>
              <a:t> development</a:t>
            </a:r>
          </a:p>
          <a:p>
            <a:pPr>
              <a:defRPr sz="2700"/>
            </a:pPr>
            <a:r>
              <a:rPr lang="en-US" dirty="0"/>
              <a:t>To study development we should study </a:t>
            </a:r>
            <a:r>
              <a:rPr lang="en-US" i="1" dirty="0"/>
              <a:t>change </a:t>
            </a:r>
            <a:endParaRPr i="1" dirty="0"/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2256"/>
            <a:ext cx="6293595" cy="3545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2" name="reflex-evade.gif" descr="reflex-evade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30" y="3472292"/>
            <a:ext cx="6020764" cy="3386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1" uiExpand="1" build="p" bldLvl="5" animBg="1" advAuto="0"/>
      <p:bldP spid="531" grpId="2" animBg="1" advAuto="0"/>
      <p:bldP spid="532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Why study chang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Why study change?</a:t>
            </a:r>
          </a:p>
        </p:txBody>
      </p:sp>
      <p:sp>
        <p:nvSpPr>
          <p:cNvPr id="554" name="1) The identification of intra-individual change…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11539737" cy="4351338"/>
          </a:xfrm>
          <a:prstGeom prst="rect">
            <a:avLst/>
          </a:prstGeom>
        </p:spPr>
        <p:txBody>
          <a:bodyPr/>
          <a:lstStyle/>
          <a:p>
            <a:pPr>
              <a:defRPr sz="2900"/>
            </a:pPr>
            <a:r>
              <a:rPr dirty="0"/>
              <a:t>1) </a:t>
            </a:r>
            <a:r>
              <a:rPr lang="en-US" dirty="0"/>
              <a:t>How do people change?</a:t>
            </a:r>
          </a:p>
          <a:p>
            <a:pPr>
              <a:defRPr sz="2900"/>
            </a:pPr>
            <a:r>
              <a:rPr lang="en-US" dirty="0"/>
              <a:t>2</a:t>
            </a:r>
            <a:r>
              <a:rPr dirty="0"/>
              <a:t>)</a:t>
            </a:r>
            <a:r>
              <a:rPr lang="en-US" dirty="0"/>
              <a:t> How do</a:t>
            </a:r>
            <a:r>
              <a:rPr dirty="0"/>
              <a:t> individual</a:t>
            </a:r>
            <a:r>
              <a:rPr lang="en-US" dirty="0"/>
              <a:t>s</a:t>
            </a:r>
            <a:r>
              <a:rPr dirty="0"/>
              <a:t> differ</a:t>
            </a:r>
            <a:r>
              <a:rPr lang="en-US" dirty="0"/>
              <a:t> </a:t>
            </a:r>
            <a:r>
              <a:rPr dirty="0"/>
              <a:t>in change</a:t>
            </a:r>
            <a:r>
              <a:rPr lang="en-US" dirty="0"/>
              <a:t>?</a:t>
            </a:r>
            <a:endParaRPr dirty="0"/>
          </a:p>
          <a:p>
            <a:pPr>
              <a:defRPr sz="2900"/>
            </a:pPr>
            <a:r>
              <a:rPr lang="en-US" dirty="0"/>
              <a:t>3</a:t>
            </a:r>
            <a:r>
              <a:rPr dirty="0"/>
              <a:t>) </a:t>
            </a:r>
            <a:r>
              <a:rPr lang="en-US" dirty="0"/>
              <a:t>How do changes co-occur?</a:t>
            </a:r>
            <a:endParaRPr dirty="0"/>
          </a:p>
          <a:p>
            <a:pPr>
              <a:defRPr sz="2900"/>
            </a:pPr>
            <a:r>
              <a:rPr lang="en-US" dirty="0"/>
              <a:t>4</a:t>
            </a:r>
            <a:r>
              <a:rPr dirty="0"/>
              <a:t>) </a:t>
            </a:r>
            <a:r>
              <a:rPr lang="en-US" dirty="0"/>
              <a:t>What predicts – or is predicted by – </a:t>
            </a:r>
            <a:r>
              <a:rPr dirty="0"/>
              <a:t>change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555" name="Baltes, P. B., &amp; Nesselroade, J. R. (Eds.). (1979). Longitudinal research in the study of behavior and development. Academic Press."/>
          <p:cNvSpPr txBox="1"/>
          <p:nvPr/>
        </p:nvSpPr>
        <p:spPr>
          <a:xfrm>
            <a:off x="209448" y="5633010"/>
            <a:ext cx="8789669" cy="1087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ts val="4100"/>
              </a:lnSpc>
              <a:defRPr sz="2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Baltes, P. B., &amp; </a:t>
            </a:r>
            <a:r>
              <a:rPr dirty="0" err="1"/>
              <a:t>Nesselroade</a:t>
            </a:r>
            <a:r>
              <a:rPr dirty="0"/>
              <a:t>, J. R. (Eds.). (1979). </a:t>
            </a:r>
            <a:r>
              <a:rPr i="1" dirty="0"/>
              <a:t>Longitudinal research in the study of behavior and development</a:t>
            </a:r>
            <a:r>
              <a:rPr dirty="0"/>
              <a:t>. Academic Press.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4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Example: Modeling decline in dementia"/>
          <p:cNvSpPr txBox="1">
            <a:spLocks noGrp="1"/>
          </p:cNvSpPr>
          <p:nvPr>
            <p:ph type="title"/>
          </p:nvPr>
        </p:nvSpPr>
        <p:spPr>
          <a:xfrm>
            <a:off x="471730" y="74091"/>
            <a:ext cx="10511940" cy="1325103"/>
          </a:xfrm>
          <a:prstGeom prst="rect">
            <a:avLst/>
          </a:prstGeom>
        </p:spPr>
        <p:txBody>
          <a:bodyPr/>
          <a:lstStyle/>
          <a:p>
            <a:r>
              <a:t>Example: Modeling decline in dementia</a:t>
            </a:r>
          </a:p>
        </p:txBody>
      </p:sp>
      <p:sp>
        <p:nvSpPr>
          <p:cNvPr id="734" name="Overall decline…"/>
          <p:cNvSpPr txBox="1">
            <a:spLocks noGrp="1"/>
          </p:cNvSpPr>
          <p:nvPr>
            <p:ph type="body" sz="half" idx="1"/>
          </p:nvPr>
        </p:nvSpPr>
        <p:spPr>
          <a:xfrm>
            <a:off x="316613" y="983505"/>
            <a:ext cx="5297424" cy="434982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 sz="2800"/>
            </a:pPr>
            <a:endParaRPr dirty="0"/>
          </a:p>
          <a:p>
            <a:pPr marL="209227" indent="-209227">
              <a:defRPr sz="2800"/>
            </a:pPr>
            <a:r>
              <a:rPr lang="en-US" dirty="0"/>
              <a:t>Group </a:t>
            </a:r>
            <a:r>
              <a:rPr dirty="0"/>
              <a:t>comparison: Do groups differ in their mean linear slope?</a:t>
            </a:r>
          </a:p>
          <a:p>
            <a:pPr marL="209227" indent="-209227">
              <a:defRPr sz="2800"/>
            </a:pPr>
            <a:r>
              <a:rPr dirty="0"/>
              <a:t>Groups differed significantly in their slopes</a:t>
            </a:r>
            <a:endParaRPr lang="en-US" dirty="0"/>
          </a:p>
          <a:p>
            <a:pPr marL="209227" indent="-209227">
              <a:defRPr sz="2800"/>
            </a:pPr>
            <a:r>
              <a:rPr lang="en-NL" dirty="0"/>
              <a:t>Differences in slopes are predicted by tau burden</a:t>
            </a:r>
            <a:endParaRPr dirty="0"/>
          </a:p>
        </p:txBody>
      </p:sp>
      <p:pic>
        <p:nvPicPr>
          <p:cNvPr id="7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19" y="1170951"/>
            <a:ext cx="6646333" cy="4516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47" y="4380851"/>
            <a:ext cx="5057084" cy="2197888"/>
          </a:xfrm>
          <a:prstGeom prst="rect">
            <a:avLst/>
          </a:prstGeom>
          <a:ln w="12700">
            <a:miter lim="400000"/>
          </a:ln>
        </p:spPr>
      </p:pic>
      <p:sp>
        <p:nvSpPr>
          <p:cNvPr id="737" name="Malpetti, M., Kievit, R. A., Passamonti, L., Jones, P. S., Tsvetanov, K. A., Rittman, T., ... &amp; Rowe, J. B. (2020). Microglial activation and tau burden predict cognitive decline in Alzheimer’s disease. Brain, 143(5), 1588-1602."/>
          <p:cNvSpPr txBox="1"/>
          <p:nvPr/>
        </p:nvSpPr>
        <p:spPr>
          <a:xfrm>
            <a:off x="5458919" y="5681980"/>
            <a:ext cx="6646333" cy="1209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r>
              <a:t>Malpetti, M., Kievit, R. A., Passamonti, L., Jones, P. S., Tsvetanov, K. A., Rittman, T., ... &amp; Rowe, J. B. (2020). Microglial activation and tau burden predict cognitive decline in Alzheimer’s disease. Brain, 143(5), 1588-1602.</a:t>
            </a:r>
          </a:p>
        </p:txBody>
      </p:sp>
    </p:spTree>
    <p:extLst>
      <p:ext uri="{BB962C8B-B14F-4D97-AF65-F5344CB8AC3E}">
        <p14:creationId xmlns:p14="http://schemas.microsoft.com/office/powerpoint/2010/main" val="13820234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4" grpId="0" build="p" bldLvl="5" animBg="1" advAuto="0"/>
      <p:bldP spid="735" grpId="0" animBg="1" advAuto="0"/>
      <p:bldP spid="736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Line"/>
          <p:cNvSpPr/>
          <p:nvPr/>
        </p:nvSpPr>
        <p:spPr>
          <a:xfrm>
            <a:off x="8788120" y="3587259"/>
            <a:ext cx="952701" cy="840599"/>
          </a:xfrm>
          <a:prstGeom prst="line">
            <a:avLst/>
          </a:prstGeom>
          <a:ln w="50800">
            <a:solidFill>
              <a:srgbClr val="008F00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7" name="Line"/>
          <p:cNvSpPr/>
          <p:nvPr/>
        </p:nvSpPr>
        <p:spPr>
          <a:xfrm flipV="1">
            <a:off x="8845948" y="3605002"/>
            <a:ext cx="914716" cy="914717"/>
          </a:xfrm>
          <a:prstGeom prst="line">
            <a:avLst/>
          </a:prstGeom>
          <a:ln w="50800">
            <a:solidFill>
              <a:srgbClr val="FF7E79"/>
            </a:solidFill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78" name="Relevance for Lifebrain:…"/>
          <p:cNvSpPr txBox="1">
            <a:spLocks noGrp="1"/>
          </p:cNvSpPr>
          <p:nvPr>
            <p:ph type="title"/>
          </p:nvPr>
        </p:nvSpPr>
        <p:spPr>
          <a:xfrm>
            <a:off x="131934" y="-165998"/>
            <a:ext cx="11290318" cy="1436745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 indent="212597" defTabSz="756847">
              <a:lnSpc>
                <a:spcPct val="100000"/>
              </a:lnSpc>
              <a:spcBef>
                <a:spcPts val="700"/>
              </a:spcBef>
              <a:defRPr sz="4200">
                <a:latin typeface="Gill Sans MT"/>
                <a:ea typeface="Gill Sans MT"/>
                <a:cs typeface="Gill Sans MT"/>
                <a:sym typeface="Gill Sans MT"/>
              </a:defRPr>
            </a:pPr>
            <a:r>
              <a:rPr dirty="0"/>
              <a:t>How do </a:t>
            </a:r>
            <a:r>
              <a:rPr lang="en-US" dirty="0" err="1"/>
              <a:t>behavioural</a:t>
            </a:r>
            <a:r>
              <a:rPr lang="en-US" dirty="0"/>
              <a:t> and neural phenotypes co-</a:t>
            </a:r>
            <a:r>
              <a:rPr dirty="0"/>
              <a:t>develop in childhood and early adolescence?</a:t>
            </a:r>
          </a:p>
        </p:txBody>
      </p:sp>
      <p:sp>
        <p:nvSpPr>
          <p:cNvPr id="779" name="A causal taxonomy of brain-behavior relationships?…"/>
          <p:cNvSpPr txBox="1">
            <a:spLocks noGrp="1"/>
          </p:cNvSpPr>
          <p:nvPr>
            <p:ph type="body" sz="half" idx="1"/>
          </p:nvPr>
        </p:nvSpPr>
        <p:spPr>
          <a:xfrm>
            <a:off x="80952" y="1347901"/>
            <a:ext cx="6609156" cy="4294413"/>
          </a:xfrm>
          <a:prstGeom prst="rect">
            <a:avLst/>
          </a:prstGeom>
        </p:spPr>
        <p:txBody>
          <a:bodyPr/>
          <a:lstStyle/>
          <a:p>
            <a:pPr marL="205918" indent="-205918" defTabSz="857733">
              <a:lnSpc>
                <a:spcPct val="81000"/>
              </a:lnSpc>
              <a:spcBef>
                <a:spcPts val="800"/>
              </a:spcBef>
              <a:defRPr sz="27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99% of Developmental Cognitive Neuroscience:  </a:t>
            </a:r>
            <a:r>
              <a:rPr i="1" dirty="0"/>
              <a:t>Age heterogeneous differences </a:t>
            </a:r>
          </a:p>
          <a:p>
            <a:pPr marL="205918" indent="-205918" defTabSz="857733">
              <a:lnSpc>
                <a:spcPct val="81000"/>
              </a:lnSpc>
              <a:spcBef>
                <a:spcPts val="800"/>
              </a:spcBef>
              <a:defRPr sz="2700"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Increase focus on three (empirically) underrepresented questions</a:t>
            </a:r>
          </a:p>
          <a:p>
            <a:pPr marL="205918" indent="-205918" defTabSz="857733">
              <a:lnSpc>
                <a:spcPct val="81000"/>
              </a:lnSpc>
              <a:spcBef>
                <a:spcPts val="800"/>
              </a:spcBef>
              <a:defRPr sz="2700">
                <a:solidFill>
                  <a:srgbClr val="9437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1)</a:t>
            </a:r>
            <a:r>
              <a:rPr dirty="0">
                <a:solidFill>
                  <a:srgbClr val="000000"/>
                </a:solidFill>
              </a:rPr>
              <a:t> Do changes in brain structure and </a:t>
            </a:r>
            <a:r>
              <a:rPr lang="en-US" dirty="0">
                <a:solidFill>
                  <a:srgbClr val="000000"/>
                </a:solidFill>
              </a:rPr>
              <a:t>behavioral characteristics</a:t>
            </a:r>
            <a:r>
              <a:rPr dirty="0">
                <a:solidFill>
                  <a:srgbClr val="000000"/>
                </a:solidFill>
              </a:rPr>
              <a:t> go hand in hand?</a:t>
            </a:r>
          </a:p>
          <a:p>
            <a:pPr marL="205918" indent="-205918" defTabSz="857733">
              <a:lnSpc>
                <a:spcPct val="81000"/>
              </a:lnSpc>
              <a:spcBef>
                <a:spcPts val="800"/>
              </a:spcBef>
              <a:defRPr sz="2700">
                <a:solidFill>
                  <a:srgbClr val="FF7E79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2) </a:t>
            </a:r>
            <a:r>
              <a:rPr dirty="0">
                <a:solidFill>
                  <a:srgbClr val="000000"/>
                </a:solidFill>
              </a:rPr>
              <a:t>Does brain structure drive the emergence of </a:t>
            </a:r>
            <a:r>
              <a:rPr lang="en-US" dirty="0" err="1">
                <a:solidFill>
                  <a:srgbClr val="000000"/>
                </a:solidFill>
              </a:rPr>
              <a:t>behavioural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characteristics</a:t>
            </a:r>
            <a:r>
              <a:rPr dirty="0">
                <a:solidFill>
                  <a:srgbClr val="000000"/>
                </a:solidFill>
              </a:rPr>
              <a:t>? </a:t>
            </a:r>
          </a:p>
          <a:p>
            <a:pPr marL="205918" indent="-205918" defTabSz="857733">
              <a:lnSpc>
                <a:spcPct val="81000"/>
              </a:lnSpc>
              <a:spcBef>
                <a:spcPts val="800"/>
              </a:spcBef>
              <a:defRPr sz="2700">
                <a:solidFill>
                  <a:srgbClr val="008F00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rPr dirty="0"/>
              <a:t>3) </a:t>
            </a:r>
            <a:r>
              <a:rPr dirty="0">
                <a:solidFill>
                  <a:srgbClr val="000000"/>
                </a:solidFill>
              </a:rPr>
              <a:t>Do </a:t>
            </a:r>
            <a:r>
              <a:rPr lang="en-GB" dirty="0">
                <a:solidFill>
                  <a:schemeClr val="tx1"/>
                </a:solidFill>
              </a:rPr>
              <a:t>behavioural</a:t>
            </a:r>
            <a:r>
              <a:rPr dirty="0">
                <a:solidFill>
                  <a:srgbClr val="000000"/>
                </a:solidFill>
              </a:rPr>
              <a:t> differences drive neural change</a:t>
            </a:r>
            <a:r>
              <a:rPr i="1" dirty="0">
                <a:solidFill>
                  <a:srgbClr val="000000"/>
                </a:solidFill>
              </a:rPr>
              <a:t>?</a:t>
            </a:r>
          </a:p>
        </p:txBody>
      </p:sp>
      <p:grpSp>
        <p:nvGrpSpPr>
          <p:cNvPr id="782" name="Cognitive differences"/>
          <p:cNvGrpSpPr/>
          <p:nvPr/>
        </p:nvGrpSpPr>
        <p:grpSpPr>
          <a:xfrm>
            <a:off x="7306732" y="1915192"/>
            <a:ext cx="1851783" cy="1732417"/>
            <a:chOff x="0" y="0"/>
            <a:chExt cx="1851781" cy="1732415"/>
          </a:xfrm>
        </p:grpSpPr>
        <p:sp>
          <p:nvSpPr>
            <p:cNvPr id="780" name="Rounded Rectangle"/>
            <p:cNvSpPr/>
            <p:nvPr/>
          </p:nvSpPr>
          <p:spPr>
            <a:xfrm>
              <a:off x="0" y="0"/>
              <a:ext cx="1851781" cy="1732415"/>
            </a:xfrm>
            <a:prstGeom prst="roundRect">
              <a:avLst>
                <a:gd name="adj" fmla="val 1274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81" name="Cognitive differences"/>
            <p:cNvSpPr txBox="1"/>
            <p:nvPr/>
          </p:nvSpPr>
          <p:spPr>
            <a:xfrm>
              <a:off x="64688" y="512268"/>
              <a:ext cx="1722405" cy="70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2000" dirty="0" err="1"/>
                <a:t>Behavioural</a:t>
              </a:r>
              <a:r>
                <a:rPr sz="2000" dirty="0"/>
                <a:t> </a:t>
              </a:r>
              <a:r>
                <a:rPr sz="2000" i="1" dirty="0"/>
                <a:t>differences</a:t>
              </a:r>
            </a:p>
          </p:txBody>
        </p:sp>
      </p:grpSp>
      <p:grpSp>
        <p:nvGrpSpPr>
          <p:cNvPr id="785" name="Neural differences"/>
          <p:cNvGrpSpPr/>
          <p:nvPr/>
        </p:nvGrpSpPr>
        <p:grpSpPr>
          <a:xfrm>
            <a:off x="7306733" y="4345125"/>
            <a:ext cx="1851781" cy="1732416"/>
            <a:chOff x="0" y="0"/>
            <a:chExt cx="1851779" cy="1732414"/>
          </a:xfrm>
        </p:grpSpPr>
        <p:sp>
          <p:nvSpPr>
            <p:cNvPr id="783" name="Rounded Rectangle"/>
            <p:cNvSpPr/>
            <p:nvPr/>
          </p:nvSpPr>
          <p:spPr>
            <a:xfrm>
              <a:off x="0" y="0"/>
              <a:ext cx="1851780" cy="1732415"/>
            </a:xfrm>
            <a:prstGeom prst="roundRect">
              <a:avLst>
                <a:gd name="adj" fmla="val 12749"/>
              </a:avLst>
            </a:prstGeom>
            <a:solidFill>
              <a:schemeClr val="accent6">
                <a:satOff val="-3457"/>
                <a:lumOff val="13039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84" name="Neural differences"/>
            <p:cNvSpPr txBox="1"/>
            <p:nvPr/>
          </p:nvSpPr>
          <p:spPr>
            <a:xfrm>
              <a:off x="64688" y="490289"/>
              <a:ext cx="1722404" cy="751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Neural </a:t>
              </a:r>
              <a:r>
                <a:rPr i="1"/>
                <a:t>differences</a:t>
              </a:r>
            </a:p>
          </p:txBody>
        </p:sp>
      </p:grpSp>
      <p:grpSp>
        <p:nvGrpSpPr>
          <p:cNvPr id="788" name="Cognitive changes"/>
          <p:cNvGrpSpPr/>
          <p:nvPr/>
        </p:nvGrpSpPr>
        <p:grpSpPr>
          <a:xfrm>
            <a:off x="9685866" y="1915192"/>
            <a:ext cx="1730708" cy="1732417"/>
            <a:chOff x="0" y="0"/>
            <a:chExt cx="1730706" cy="1732415"/>
          </a:xfrm>
        </p:grpSpPr>
        <p:sp>
          <p:nvSpPr>
            <p:cNvPr id="786" name="Rounded Rectangle"/>
            <p:cNvSpPr/>
            <p:nvPr/>
          </p:nvSpPr>
          <p:spPr>
            <a:xfrm>
              <a:off x="0" y="0"/>
              <a:ext cx="1730706" cy="1732415"/>
            </a:xfrm>
            <a:prstGeom prst="roundRect">
              <a:avLst>
                <a:gd name="adj" fmla="val 12749"/>
              </a:avLst>
            </a:prstGeom>
            <a:solidFill>
              <a:srgbClr val="84B4D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87" name="Cognitive changes"/>
            <p:cNvSpPr txBox="1"/>
            <p:nvPr/>
          </p:nvSpPr>
          <p:spPr>
            <a:xfrm>
              <a:off x="0" y="512267"/>
              <a:ext cx="1666080" cy="7078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lang="en-US" sz="2000" dirty="0" err="1"/>
                <a:t>Behavioural</a:t>
              </a:r>
              <a:r>
                <a:rPr sz="2000" dirty="0"/>
                <a:t> </a:t>
              </a:r>
              <a:r>
                <a:rPr sz="2000" i="1" dirty="0"/>
                <a:t>changes</a:t>
              </a:r>
            </a:p>
          </p:txBody>
        </p:sp>
      </p:grpSp>
      <p:grpSp>
        <p:nvGrpSpPr>
          <p:cNvPr id="791" name="Neural changes"/>
          <p:cNvGrpSpPr/>
          <p:nvPr/>
        </p:nvGrpSpPr>
        <p:grpSpPr>
          <a:xfrm>
            <a:off x="9685866" y="4345125"/>
            <a:ext cx="1730707" cy="1732416"/>
            <a:chOff x="0" y="0"/>
            <a:chExt cx="1730705" cy="1732414"/>
          </a:xfrm>
        </p:grpSpPr>
        <p:sp>
          <p:nvSpPr>
            <p:cNvPr id="789" name="Rounded Rectangle"/>
            <p:cNvSpPr/>
            <p:nvPr/>
          </p:nvSpPr>
          <p:spPr>
            <a:xfrm>
              <a:off x="0" y="0"/>
              <a:ext cx="1730706" cy="1732415"/>
            </a:xfrm>
            <a:prstGeom prst="roundRect">
              <a:avLst>
                <a:gd name="adj" fmla="val 12749"/>
              </a:avLst>
            </a:prstGeom>
            <a:solidFill>
              <a:srgbClr val="B7D6A3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790" name="Neural changes"/>
            <p:cNvSpPr txBox="1"/>
            <p:nvPr/>
          </p:nvSpPr>
          <p:spPr>
            <a:xfrm>
              <a:off x="64626" y="490289"/>
              <a:ext cx="1601454" cy="751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300" b="1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t>Neural </a:t>
              </a:r>
              <a:r>
                <a:rPr i="1"/>
                <a:t>changes</a:t>
              </a:r>
            </a:p>
          </p:txBody>
        </p:sp>
      </p:grpSp>
      <p:sp>
        <p:nvSpPr>
          <p:cNvPr id="792" name="Connection Line"/>
          <p:cNvSpPr/>
          <p:nvPr/>
        </p:nvSpPr>
        <p:spPr>
          <a:xfrm>
            <a:off x="6741090" y="2726271"/>
            <a:ext cx="548006" cy="26811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16201" y="21600"/>
                </a:moveTo>
                <a:cubicBezTo>
                  <a:pt x="-5218" y="14440"/>
                  <a:pt x="-5399" y="7240"/>
                  <a:pt x="15659" y="0"/>
                </a:cubicBezTo>
              </a:path>
            </a:pathLst>
          </a:custGeom>
          <a:ln w="25400">
            <a:solidFill>
              <a:srgbClr val="5E5E5E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93" name="Connection Line"/>
          <p:cNvSpPr/>
          <p:nvPr/>
        </p:nvSpPr>
        <p:spPr>
          <a:xfrm>
            <a:off x="11384736" y="2588055"/>
            <a:ext cx="689651" cy="2681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1" h="21600" extrusionOk="0">
                <a:moveTo>
                  <a:pt x="430" y="21600"/>
                </a:moveTo>
                <a:cubicBezTo>
                  <a:pt x="21600" y="14576"/>
                  <a:pt x="21457" y="7376"/>
                  <a:pt x="0" y="0"/>
                </a:cubicBezTo>
              </a:path>
            </a:pathLst>
          </a:custGeom>
          <a:ln w="50800">
            <a:solidFill>
              <a:srgbClr val="9437FF"/>
            </a:solidFill>
            <a:headEnd type="triangle"/>
            <a:tailEnd type="triangle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2" name="Group">
            <a:extLst>
              <a:ext uri="{FF2B5EF4-FFF2-40B4-BE49-F238E27FC236}">
                <a16:creationId xmlns:a16="http://schemas.microsoft.com/office/drawing/2014/main" id="{735301B1-0847-AB7B-5A8D-9A8FE74CE891}"/>
              </a:ext>
            </a:extLst>
          </p:cNvPr>
          <p:cNvGrpSpPr/>
          <p:nvPr/>
        </p:nvGrpSpPr>
        <p:grpSpPr>
          <a:xfrm>
            <a:off x="199261" y="4900851"/>
            <a:ext cx="6662581" cy="1944310"/>
            <a:chOff x="-5104141" y="33725"/>
            <a:chExt cx="6662580" cy="1944309"/>
          </a:xfrm>
        </p:grpSpPr>
        <p:sp>
          <p:nvSpPr>
            <p:cNvPr id="3" name="Kievit, R., &amp; Simpson-Kent, I. L. (2019). It’s About Time: Towards a Longitudinal Cognitive Neuroscience of Intelligence. https://psyarxiv.com/n2yg7/">
              <a:extLst>
                <a:ext uri="{FF2B5EF4-FFF2-40B4-BE49-F238E27FC236}">
                  <a16:creationId xmlns:a16="http://schemas.microsoft.com/office/drawing/2014/main" id="{BF1EC94F-A2F1-A3F0-0178-9D1383D30621}"/>
                </a:ext>
              </a:extLst>
            </p:cNvPr>
            <p:cNvSpPr/>
            <p:nvPr/>
          </p:nvSpPr>
          <p:spPr>
            <a:xfrm>
              <a:off x="-5104141" y="424816"/>
              <a:ext cx="4274350" cy="1200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>
                  <a:latin typeface="Gill Sans"/>
                  <a:ea typeface="Gill Sans"/>
                  <a:cs typeface="Gill Sans"/>
                  <a:sym typeface="Gill Sans"/>
                </a:defRPr>
              </a:pPr>
              <a:r>
                <a:rPr dirty="0"/>
                <a:t>Kievit, R., &amp; Simpson-Kent, I. L. (2019). It’s About Time: Towards a Longitudinal Cognitive Neuroscience of Intelligence. </a:t>
              </a:r>
              <a:r>
                <a:rPr u="sng" dirty="0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2"/>
                </a:rPr>
                <a:t>https://psyarxiv.com/n2yg7/</a:t>
              </a:r>
            </a:p>
          </p:txBody>
        </p:sp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C5A442AC-43D3-AEF2-B785-FBFD2830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233" y="33725"/>
              <a:ext cx="1296206" cy="19443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8BF01153-23BE-A847-B2CB-11B399E54537}"/>
              </a:ext>
            </a:extLst>
          </p:cNvPr>
          <p:cNvGrpSpPr/>
          <p:nvPr/>
        </p:nvGrpSpPr>
        <p:grpSpPr>
          <a:xfrm>
            <a:off x="4332124" y="4913688"/>
            <a:ext cx="1224693" cy="1944311"/>
            <a:chOff x="0" y="0"/>
            <a:chExt cx="4460034" cy="4751638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C46C18AE-B4CF-A009-849E-D3247597B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" y="2242867"/>
              <a:ext cx="4460036" cy="25087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BA5577D5-2689-6478-9857-2CCA05787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4460036" cy="2508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 animBg="1" advAuto="0"/>
      <p:bldP spid="777" grpId="0" animBg="1" advAuto="0"/>
      <p:bldP spid="779" grpId="0" uiExpand="1" build="p" bldLvl="5" animBg="1" advAuto="0"/>
      <p:bldP spid="782" grpId="0" animBg="1" advAuto="0"/>
      <p:bldP spid="785" grpId="0" animBg="1" advAuto="0"/>
      <p:bldP spid="788" grpId="0" animBg="1" advAuto="0"/>
      <p:bldP spid="791" grpId="0" animBg="1" advAuto="0"/>
      <p:bldP spid="792" grpId="0" animBg="1" advAuto="0"/>
      <p:bldP spid="793" grpId="0" animBg="1" advAuto="0"/>
      <p:bldP spid="2" grpId="0" animBg="1" advAuto="0"/>
      <p:bldP spid="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itle 1"/>
          <p:cNvSpPr txBox="1">
            <a:spLocks noGrp="1"/>
          </p:cNvSpPr>
          <p:nvPr>
            <p:ph type="title"/>
          </p:nvPr>
        </p:nvSpPr>
        <p:spPr>
          <a:xfrm>
            <a:off x="294502" y="63358"/>
            <a:ext cx="105156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5400"/>
            </a:lvl1pPr>
          </a:lstStyle>
          <a:p>
            <a:r>
              <a:rPr dirty="0"/>
              <a:t>What is </a:t>
            </a:r>
            <a:r>
              <a:rPr lang="en-US" dirty="0"/>
              <a:t>structural</a:t>
            </a:r>
            <a:br>
              <a:rPr lang="en-US" dirty="0"/>
            </a:br>
            <a:r>
              <a:rPr lang="en-US" dirty="0"/>
              <a:t>equation modeling (SEM)</a:t>
            </a:r>
            <a:r>
              <a:rPr dirty="0"/>
              <a:t>?</a:t>
            </a:r>
          </a:p>
        </p:txBody>
      </p:sp>
      <p:sp>
        <p:nvSpPr>
          <p:cNvPr id="41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47970" y="1856288"/>
            <a:ext cx="7029781" cy="5186628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 dirty="0"/>
              <a:t>A combination of two tools</a:t>
            </a:r>
          </a:p>
          <a:p>
            <a:pPr marL="685800" lvl="1" indent="-228600">
              <a:spcBef>
                <a:spcPts val="500"/>
              </a:spcBef>
              <a:defRPr sz="3200"/>
            </a:pPr>
            <a:r>
              <a:rPr dirty="0"/>
              <a:t>Path analysis</a:t>
            </a:r>
            <a:endParaRPr sz="2400" dirty="0"/>
          </a:p>
          <a:p>
            <a:pPr marL="1143000" lvl="2" indent="-228600"/>
            <a:r>
              <a:rPr dirty="0"/>
              <a:t>Sewall Wright (1921)</a:t>
            </a:r>
          </a:p>
          <a:p>
            <a:pPr marL="1143000" lvl="2" indent="-228600"/>
            <a:r>
              <a:rPr dirty="0"/>
              <a:t>Unique: path can be the cause and consequence at the same time</a:t>
            </a:r>
          </a:p>
          <a:p>
            <a:pPr marL="1143000" lvl="2" indent="-228600"/>
            <a:r>
              <a:rPr dirty="0"/>
              <a:t>Estimated simultaneously</a:t>
            </a:r>
          </a:p>
          <a:p>
            <a:r>
              <a:rPr dirty="0"/>
              <a:t>Latent variable analysis</a:t>
            </a:r>
            <a:endParaRPr sz="2400" dirty="0"/>
          </a:p>
          <a:p>
            <a:pPr marL="1143000" lvl="2" indent="-228600">
              <a:spcBef>
                <a:spcPts val="500"/>
              </a:spcBef>
            </a:pPr>
            <a:r>
              <a:rPr dirty="0"/>
              <a:t>Relating measured variables to hypothesized constructs</a:t>
            </a:r>
          </a:p>
        </p:txBody>
      </p:sp>
      <p:pic>
        <p:nvPicPr>
          <p:cNvPr id="420" name="Picture 3" descr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74" y="0"/>
            <a:ext cx="4085876" cy="337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7751" y="3372942"/>
            <a:ext cx="4511721" cy="2758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0" build="p" bldLvl="5" animBg="1" advAuto="0"/>
      <p:bldP spid="420" grpId="0" animBg="1" advAuto="0"/>
      <p:bldP spid="42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30 second primer: Structural equation modeling"/>
          <p:cNvSpPr txBox="1">
            <a:spLocks noGrp="1"/>
          </p:cNvSpPr>
          <p:nvPr>
            <p:ph type="title"/>
          </p:nvPr>
        </p:nvSpPr>
        <p:spPr>
          <a:xfrm>
            <a:off x="458613" y="1044628"/>
            <a:ext cx="5318661" cy="3237013"/>
          </a:xfrm>
          <a:prstGeom prst="rect">
            <a:avLst/>
          </a:prstGeom>
        </p:spPr>
        <p:txBody>
          <a:bodyPr/>
          <a:lstStyle/>
          <a:p>
            <a:pPr marL="228600" indent="-228600" defTabSz="758951">
              <a:buSzPct val="100000"/>
              <a:buChar char="•"/>
              <a:defRPr sz="3000"/>
            </a:pPr>
            <a:r>
              <a:rPr dirty="0"/>
              <a:t>One-to-one mapping between graphical representation and matrix algebra</a:t>
            </a:r>
            <a:br>
              <a:rPr lang="en-US" dirty="0"/>
            </a:br>
            <a:r>
              <a:rPr dirty="0"/>
              <a:t>If you can draw your hypothesis, you can (likely) fit it as a model</a:t>
            </a:r>
          </a:p>
        </p:txBody>
      </p:sp>
      <p:grpSp>
        <p:nvGrpSpPr>
          <p:cNvPr id="430" name="Group"/>
          <p:cNvGrpSpPr/>
          <p:nvPr/>
        </p:nvGrpSpPr>
        <p:grpSpPr>
          <a:xfrm>
            <a:off x="6557360" y="1401367"/>
            <a:ext cx="6289431" cy="716630"/>
            <a:chOff x="0" y="0"/>
            <a:chExt cx="6289429" cy="716629"/>
          </a:xfrm>
        </p:grpSpPr>
        <p:sp>
          <p:nvSpPr>
            <p:cNvPr id="428" name="Rectangle"/>
            <p:cNvSpPr/>
            <p:nvPr/>
          </p:nvSpPr>
          <p:spPr>
            <a:xfrm>
              <a:off x="-1" y="4277"/>
              <a:ext cx="674209" cy="712353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22923" tIns="22923" rIns="22923" bIns="22923" numCol="1" anchor="ctr">
              <a:noAutofit/>
            </a:bodyPr>
            <a:lstStyle/>
            <a:p>
              <a:pPr algn="ctr" defTabSz="2419136"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29" name="Observed variable"/>
            <p:cNvSpPr txBox="1"/>
            <p:nvPr/>
          </p:nvSpPr>
          <p:spPr>
            <a:xfrm>
              <a:off x="1447595" y="0"/>
              <a:ext cx="4841835" cy="457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653" tIns="44653" rIns="44653" bIns="44653" numCol="1" anchor="t">
              <a:spAutoFit/>
            </a:bodyPr>
            <a:lstStyle>
              <a:lvl1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Observed variable</a:t>
              </a:r>
            </a:p>
          </p:txBody>
        </p:sp>
      </p:grpSp>
      <p:grpSp>
        <p:nvGrpSpPr>
          <p:cNvPr id="433" name="Group"/>
          <p:cNvGrpSpPr/>
          <p:nvPr/>
        </p:nvGrpSpPr>
        <p:grpSpPr>
          <a:xfrm>
            <a:off x="6466022" y="2540118"/>
            <a:ext cx="5839382" cy="856886"/>
            <a:chOff x="0" y="0"/>
            <a:chExt cx="5839380" cy="856885"/>
          </a:xfrm>
        </p:grpSpPr>
        <p:sp>
          <p:nvSpPr>
            <p:cNvPr id="431" name="Circle"/>
            <p:cNvSpPr/>
            <p:nvPr/>
          </p:nvSpPr>
          <p:spPr>
            <a:xfrm>
              <a:off x="0" y="0"/>
              <a:ext cx="856885" cy="856886"/>
            </a:xfrm>
            <a:prstGeom prst="ellips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22923" tIns="22923" rIns="22923" bIns="22923" numCol="1" anchor="ctr">
              <a:noAutofit/>
            </a:bodyPr>
            <a:lstStyle/>
            <a:p>
              <a:pPr algn="ctr" defTabSz="2419136">
                <a:defRPr sz="2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32" name="Latent variable"/>
            <p:cNvSpPr txBox="1"/>
            <p:nvPr/>
          </p:nvSpPr>
          <p:spPr>
            <a:xfrm>
              <a:off x="1662971" y="188657"/>
              <a:ext cx="4176410" cy="457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653" tIns="44653" rIns="44653" bIns="44653" numCol="1" anchor="t">
              <a:spAutoFit/>
            </a:bodyPr>
            <a:lstStyle>
              <a:lvl1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r>
                <a:t>Latent variable</a:t>
              </a:r>
            </a:p>
          </p:txBody>
        </p:sp>
      </p:grpSp>
      <p:grpSp>
        <p:nvGrpSpPr>
          <p:cNvPr id="436" name="Group"/>
          <p:cNvGrpSpPr/>
          <p:nvPr/>
        </p:nvGrpSpPr>
        <p:grpSpPr>
          <a:xfrm>
            <a:off x="6308600" y="3609495"/>
            <a:ext cx="10478427" cy="825908"/>
            <a:chOff x="0" y="0"/>
            <a:chExt cx="10478425" cy="825906"/>
          </a:xfrm>
        </p:grpSpPr>
        <p:sp>
          <p:nvSpPr>
            <p:cNvPr id="434" name="Line"/>
            <p:cNvSpPr/>
            <p:nvPr/>
          </p:nvSpPr>
          <p:spPr>
            <a:xfrm flipV="1">
              <a:off x="-1" y="725507"/>
              <a:ext cx="1155590" cy="45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22923" tIns="22923" rIns="22923" bIns="22923" numCol="1" anchor="t">
              <a:noAutofit/>
            </a:bodyPr>
            <a:lstStyle/>
            <a:p>
              <a:pPr defTabSz="901037">
                <a:defRPr sz="1600"/>
              </a:pPr>
              <a:endParaRPr/>
            </a:p>
          </p:txBody>
        </p:sp>
        <p:sp>
          <p:nvSpPr>
            <p:cNvPr id="435" name="Directed relationship…"/>
            <p:cNvSpPr txBox="1"/>
            <p:nvPr/>
          </p:nvSpPr>
          <p:spPr>
            <a:xfrm>
              <a:off x="1679076" y="0"/>
              <a:ext cx="8799350" cy="825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653" tIns="44653" rIns="44653" bIns="44653" numCol="1" anchor="t">
              <a:spAutoFit/>
            </a:bodyPr>
            <a:lstStyle/>
            <a:p>
              <a: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r>
                <a:t>Directed relationship </a:t>
              </a:r>
            </a:p>
            <a:p>
              <a: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r>
                <a:t>(e.g. factor loadings, regressions)</a:t>
              </a:r>
            </a:p>
          </p:txBody>
        </p:sp>
      </p:grpSp>
      <p:grpSp>
        <p:nvGrpSpPr>
          <p:cNvPr id="439" name="Group"/>
          <p:cNvGrpSpPr/>
          <p:nvPr/>
        </p:nvGrpSpPr>
        <p:grpSpPr>
          <a:xfrm>
            <a:off x="6357286" y="4870069"/>
            <a:ext cx="11032649" cy="825907"/>
            <a:chOff x="28" y="0"/>
            <a:chExt cx="11032647" cy="825906"/>
          </a:xfrm>
        </p:grpSpPr>
        <p:sp>
          <p:nvSpPr>
            <p:cNvPr id="437" name="Line"/>
            <p:cNvSpPr/>
            <p:nvPr/>
          </p:nvSpPr>
          <p:spPr>
            <a:xfrm rot="16200000">
              <a:off x="444520" y="-127975"/>
              <a:ext cx="307454" cy="1196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09" h="20849" extrusionOk="0">
                  <a:moveTo>
                    <a:pt x="343" y="106"/>
                  </a:moveTo>
                  <a:cubicBezTo>
                    <a:pt x="9958" y="-706"/>
                    <a:pt x="18862" y="3257"/>
                    <a:pt x="20231" y="8956"/>
                  </a:cubicBezTo>
                  <a:cubicBezTo>
                    <a:pt x="21600" y="14656"/>
                    <a:pt x="14916" y="19934"/>
                    <a:pt x="5301" y="20745"/>
                  </a:cubicBezTo>
                  <a:cubicBezTo>
                    <a:pt x="3542" y="20894"/>
                    <a:pt x="1754" y="20884"/>
                    <a:pt x="0" y="20714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22923" tIns="22923" rIns="22923" bIns="22923" numCol="1" anchor="ctr">
              <a:noAutofit/>
            </a:bodyPr>
            <a:lstStyle/>
            <a:p>
              <a:pPr algn="ctr" defTabSz="2419136">
                <a:defRPr sz="4600">
                  <a:solidFill>
                    <a:srgbClr val="FF2600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438" name="Undirected relationship…"/>
            <p:cNvSpPr txBox="1"/>
            <p:nvPr/>
          </p:nvSpPr>
          <p:spPr>
            <a:xfrm>
              <a:off x="1771734" y="0"/>
              <a:ext cx="9260942" cy="8259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653" tIns="44653" rIns="44653" bIns="44653" numCol="1" anchor="t">
              <a:spAutoFit/>
            </a:bodyPr>
            <a:lstStyle/>
            <a:p>
              <a: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r>
                <a:t>Undirected relationship</a:t>
              </a:r>
            </a:p>
            <a:p>
              <a:pPr defTabSz="2419136"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r>
                <a:t>(e.g. (co)variance, error)</a:t>
              </a:r>
            </a:p>
          </p:txBody>
        </p:sp>
      </p:grpSp>
      <p:sp>
        <p:nvSpPr>
          <p:cNvPr id="440" name="Translate theories into (multivariate, statistical) models"/>
          <p:cNvSpPr txBox="1"/>
          <p:nvPr/>
        </p:nvSpPr>
        <p:spPr>
          <a:xfrm>
            <a:off x="1120316" y="137208"/>
            <a:ext cx="10619143" cy="129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653" tIns="44653" rIns="44653" bIns="44653" anchor="ctr">
            <a:normAutofit/>
          </a:bodyPr>
          <a:lstStyle>
            <a:lvl1pPr defTabSz="731519">
              <a:lnSpc>
                <a:spcPct val="90000"/>
              </a:lnSpc>
              <a:defRPr sz="4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Graphical representation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907" y="4063800"/>
            <a:ext cx="3717509" cy="2828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mage" descr="Image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4512" y="4189648"/>
            <a:ext cx="3061354" cy="21867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 bldLvl="5" animBg="1" advAuto="0"/>
      <p:bldP spid="430" grpId="0" animBg="1" advAuto="0"/>
      <p:bldP spid="433" grpId="0" animBg="1" advAuto="0"/>
      <p:bldP spid="436" grpId="0" animBg="1" advAuto="0"/>
      <p:bldP spid="439" grpId="0" animBg="1" advAuto="0"/>
      <p:bldP spid="441" grpId="0" animBg="1" advAuto="0"/>
      <p:bldP spid="442" grpId="0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1422</Words>
  <Application>Microsoft Macintosh PowerPoint</Application>
  <PresentationFormat>Widescreen</PresentationFormat>
  <Paragraphs>204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An introduction to Latent Growth Curve Modeling</vt:lpstr>
      <vt:lpstr>PowerPoint Presentation</vt:lpstr>
      <vt:lpstr>Outline</vt:lpstr>
      <vt:lpstr>From snapshots to change</vt:lpstr>
      <vt:lpstr>Why study change?</vt:lpstr>
      <vt:lpstr>Example: Modeling decline in dementia</vt:lpstr>
      <vt:lpstr>How do behavioural and neural phenotypes co-develop in childhood and early adolescence?</vt:lpstr>
      <vt:lpstr>What is structural equation modeling (SEM)?</vt:lpstr>
      <vt:lpstr>One-to-one mapping between graphical representation and matrix algebra If you can draw your hypothesis, you can (likely) fit it as a model</vt:lpstr>
      <vt:lpstr>Model fitting in SEM</vt:lpstr>
      <vt:lpstr>1. Chi square test</vt:lpstr>
      <vt:lpstr>Different..</vt:lpstr>
      <vt:lpstr>2. Model fit: Comparative fit indices</vt:lpstr>
      <vt:lpstr>3. Model fit: Model misfit indices</vt:lpstr>
      <vt:lpstr>4. Model Comparison A: chi square</vt:lpstr>
      <vt:lpstr>PowerPoint Presentation</vt:lpstr>
      <vt:lpstr>Fitting a latent growth curve in Lavaan</vt:lpstr>
      <vt:lpstr>Summary of Formulae Types </vt:lpstr>
      <vt:lpstr>Time 1</vt:lpstr>
      <vt:lpstr>Repeated measures</vt:lpstr>
      <vt:lpstr>Measurement error</vt:lpstr>
      <vt:lpstr>Adding a slope</vt:lpstr>
      <vt:lpstr>Adding latent covariance</vt:lpstr>
      <vt:lpstr>Adding predictors</vt:lpstr>
      <vt:lpstr>What does this look like in Lavaan?</vt:lpstr>
      <vt:lpstr>PowerPoint Presentation</vt:lpstr>
      <vt:lpstr>Modeling the shape of change</vt:lpstr>
      <vt:lpstr>PowerPoint Presentation</vt:lpstr>
      <vt:lpstr>PowerPoint Presentation</vt:lpstr>
      <vt:lpstr>An introduction to Latent Growth Curve Modeling</vt:lpstr>
      <vt:lpstr>Simulating data in Lavaan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Kievit, Rogier</cp:lastModifiedBy>
  <cp:revision>52</cp:revision>
  <dcterms:modified xsi:type="dcterms:W3CDTF">2024-11-21T11:27:33Z</dcterms:modified>
</cp:coreProperties>
</file>